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1.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94" r:id="rId3"/>
  </p:sldMasterIdLst>
  <p:notesMasterIdLst>
    <p:notesMasterId r:id="rId165"/>
  </p:notesMasterIdLst>
  <p:handoutMasterIdLst>
    <p:handoutMasterId r:id="rId166"/>
  </p:handoutMasterIdLst>
  <p:sldIdLst>
    <p:sldId id="297" r:id="rId4"/>
    <p:sldId id="1799" r:id="rId5"/>
    <p:sldId id="1792" r:id="rId6"/>
    <p:sldId id="1533" r:id="rId7"/>
    <p:sldId id="1728" r:id="rId8"/>
    <p:sldId id="1732" r:id="rId9"/>
    <p:sldId id="1733" r:id="rId10"/>
    <p:sldId id="1734" r:id="rId11"/>
    <p:sldId id="1778" r:id="rId12"/>
    <p:sldId id="1793" r:id="rId13"/>
    <p:sldId id="1608" r:id="rId14"/>
    <p:sldId id="1609" r:id="rId15"/>
    <p:sldId id="1615" r:id="rId16"/>
    <p:sldId id="1616" r:id="rId17"/>
    <p:sldId id="1611" r:id="rId18"/>
    <p:sldId id="1618" r:id="rId19"/>
    <p:sldId id="1620" r:id="rId20"/>
    <p:sldId id="1619" r:id="rId21"/>
    <p:sldId id="1610" r:id="rId22"/>
    <p:sldId id="1621" r:id="rId23"/>
    <p:sldId id="1655" r:id="rId24"/>
    <p:sldId id="1587" r:id="rId25"/>
    <p:sldId id="1552" r:id="rId26"/>
    <p:sldId id="1594" r:id="rId27"/>
    <p:sldId id="1596" r:id="rId28"/>
    <p:sldId id="1597" r:id="rId29"/>
    <p:sldId id="1598" r:id="rId30"/>
    <p:sldId id="1599" r:id="rId31"/>
    <p:sldId id="1600" r:id="rId32"/>
    <p:sldId id="1601" r:id="rId33"/>
    <p:sldId id="1602" r:id="rId34"/>
    <p:sldId id="1603" r:id="rId35"/>
    <p:sldId id="1604" r:id="rId36"/>
    <p:sldId id="1605" r:id="rId37"/>
    <p:sldId id="1606" r:id="rId38"/>
    <p:sldId id="1607" r:id="rId39"/>
    <p:sldId id="1622" r:id="rId40"/>
    <p:sldId id="1624" r:id="rId41"/>
    <p:sldId id="1625" r:id="rId42"/>
    <p:sldId id="1626" r:id="rId43"/>
    <p:sldId id="1627" r:id="rId44"/>
    <p:sldId id="1628" r:id="rId45"/>
    <p:sldId id="1629" r:id="rId46"/>
    <p:sldId id="1630" r:id="rId47"/>
    <p:sldId id="1631" r:id="rId48"/>
    <p:sldId id="1632" r:id="rId49"/>
    <p:sldId id="1634" r:id="rId50"/>
    <p:sldId id="1633" r:id="rId51"/>
    <p:sldId id="1635" r:id="rId52"/>
    <p:sldId id="1636" r:id="rId53"/>
    <p:sldId id="1637" r:id="rId54"/>
    <p:sldId id="1638" r:id="rId55"/>
    <p:sldId id="1639" r:id="rId56"/>
    <p:sldId id="1641" r:id="rId57"/>
    <p:sldId id="1643" r:id="rId58"/>
    <p:sldId id="1644" r:id="rId59"/>
    <p:sldId id="1645" r:id="rId60"/>
    <p:sldId id="1647" r:id="rId61"/>
    <p:sldId id="1646" r:id="rId62"/>
    <p:sldId id="1648" r:id="rId63"/>
    <p:sldId id="694" r:id="rId64"/>
    <p:sldId id="1738" r:id="rId65"/>
    <p:sldId id="1740" r:id="rId66"/>
    <p:sldId id="1751" r:id="rId67"/>
    <p:sldId id="1752" r:id="rId68"/>
    <p:sldId id="1743" r:id="rId69"/>
    <p:sldId id="1753" r:id="rId70"/>
    <p:sldId id="1744" r:id="rId71"/>
    <p:sldId id="1754" r:id="rId72"/>
    <p:sldId id="1765" r:id="rId73"/>
    <p:sldId id="1755" r:id="rId74"/>
    <p:sldId id="1757" r:id="rId75"/>
    <p:sldId id="1758" r:id="rId76"/>
    <p:sldId id="1759" r:id="rId77"/>
    <p:sldId id="1760" r:id="rId78"/>
    <p:sldId id="1761" r:id="rId79"/>
    <p:sldId id="1762" r:id="rId80"/>
    <p:sldId id="1763" r:id="rId81"/>
    <p:sldId id="1764" r:id="rId82"/>
    <p:sldId id="1794" r:id="rId83"/>
    <p:sldId id="1796" r:id="rId84"/>
    <p:sldId id="1584" r:id="rId85"/>
    <p:sldId id="1795" r:id="rId86"/>
    <p:sldId id="1659" r:id="rId87"/>
    <p:sldId id="1660" r:id="rId88"/>
    <p:sldId id="1661" r:id="rId89"/>
    <p:sldId id="1662" r:id="rId90"/>
    <p:sldId id="1663" r:id="rId91"/>
    <p:sldId id="1664" r:id="rId92"/>
    <p:sldId id="1665" r:id="rId93"/>
    <p:sldId id="1666" r:id="rId94"/>
    <p:sldId id="1667" r:id="rId95"/>
    <p:sldId id="1668" r:id="rId96"/>
    <p:sldId id="1669" r:id="rId97"/>
    <p:sldId id="1670" r:id="rId98"/>
    <p:sldId id="1675" r:id="rId99"/>
    <p:sldId id="1676" r:id="rId100"/>
    <p:sldId id="1678" r:id="rId101"/>
    <p:sldId id="458" r:id="rId102"/>
    <p:sldId id="459" r:id="rId103"/>
    <p:sldId id="1779" r:id="rId104"/>
    <p:sldId id="1780" r:id="rId105"/>
    <p:sldId id="1781" r:id="rId106"/>
    <p:sldId id="1782" r:id="rId107"/>
    <p:sldId id="1783" r:id="rId108"/>
    <p:sldId id="1784" r:id="rId109"/>
    <p:sldId id="1785" r:id="rId110"/>
    <p:sldId id="1786" r:id="rId111"/>
    <p:sldId id="1787" r:id="rId112"/>
    <p:sldId id="1797" r:id="rId113"/>
    <p:sldId id="1682" r:id="rId114"/>
    <p:sldId id="1534" r:id="rId115"/>
    <p:sldId id="1557" r:id="rId116"/>
    <p:sldId id="1539" r:id="rId117"/>
    <p:sldId id="1556" r:id="rId118"/>
    <p:sldId id="1558" r:id="rId119"/>
    <p:sldId id="1559" r:id="rId120"/>
    <p:sldId id="1562" r:id="rId121"/>
    <p:sldId id="1563" r:id="rId122"/>
    <p:sldId id="1561" r:id="rId123"/>
    <p:sldId id="1560" r:id="rId124"/>
    <p:sldId id="1565" r:id="rId125"/>
    <p:sldId id="1581" r:id="rId126"/>
    <p:sldId id="1582" r:id="rId127"/>
    <p:sldId id="1683" r:id="rId128"/>
    <p:sldId id="1684" r:id="rId129"/>
    <p:sldId id="1623" r:id="rId130"/>
    <p:sldId id="1685" r:id="rId131"/>
    <p:sldId id="1686" r:id="rId132"/>
    <p:sldId id="1583" r:id="rId133"/>
    <p:sldId id="1687" r:id="rId134"/>
    <p:sldId id="1688" r:id="rId135"/>
    <p:sldId id="1585" r:id="rId136"/>
    <p:sldId id="1586" r:id="rId137"/>
    <p:sldId id="1689" r:id="rId138"/>
    <p:sldId id="1588" r:id="rId139"/>
    <p:sldId id="1589" r:id="rId140"/>
    <p:sldId id="1590" r:id="rId141"/>
    <p:sldId id="1591" r:id="rId142"/>
    <p:sldId id="1592" r:id="rId143"/>
    <p:sldId id="1566" r:id="rId144"/>
    <p:sldId id="1572" r:id="rId145"/>
    <p:sldId id="1573" r:id="rId146"/>
    <p:sldId id="1690" r:id="rId147"/>
    <p:sldId id="1691" r:id="rId148"/>
    <p:sldId id="1571" r:id="rId149"/>
    <p:sldId id="1574" r:id="rId150"/>
    <p:sldId id="1692" r:id="rId151"/>
    <p:sldId id="1693" r:id="rId152"/>
    <p:sldId id="1694" r:id="rId153"/>
    <p:sldId id="1695" r:id="rId154"/>
    <p:sldId id="1593" r:id="rId155"/>
    <p:sldId id="1696" r:id="rId156"/>
    <p:sldId id="1595" r:id="rId157"/>
    <p:sldId id="1697" r:id="rId158"/>
    <p:sldId id="1698" r:id="rId159"/>
    <p:sldId id="1730" r:id="rId160"/>
    <p:sldId id="1798" r:id="rId161"/>
    <p:sldId id="385" r:id="rId162"/>
    <p:sldId id="388" r:id="rId163"/>
    <p:sldId id="389"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20A58-DF71-4412-B494-30767D1612A9}">
          <p14:sldIdLst>
            <p14:sldId id="297"/>
            <p14:sldId id="1799"/>
            <p14:sldId id="1792"/>
            <p14:sldId id="1533"/>
          </p14:sldIdLst>
        </p14:section>
        <p14:section name="BFS" id="{497D589C-95E8-473B-938F-2069A152580F}">
          <p14:sldIdLst>
            <p14:sldId id="1728"/>
            <p14:sldId id="1732"/>
            <p14:sldId id="1733"/>
            <p14:sldId id="1734"/>
            <p14:sldId id="1778"/>
          </p14:sldIdLst>
        </p14:section>
        <p14:section name="Dijkstra" id="{3A9C0236-8340-4BFF-8F4C-78191EEACEA2}">
          <p14:sldIdLst>
            <p14:sldId id="1793"/>
            <p14:sldId id="1608"/>
            <p14:sldId id="1609"/>
            <p14:sldId id="1615"/>
            <p14:sldId id="1616"/>
            <p14:sldId id="1611"/>
            <p14:sldId id="1618"/>
            <p14:sldId id="1620"/>
            <p14:sldId id="1619"/>
            <p14:sldId id="1610"/>
            <p14:sldId id="1621"/>
            <p14:sldId id="1655"/>
            <p14:sldId id="1587"/>
            <p14:sldId id="1552"/>
            <p14:sldId id="1594"/>
            <p14:sldId id="1596"/>
            <p14:sldId id="1597"/>
            <p14:sldId id="1598"/>
            <p14:sldId id="1599"/>
            <p14:sldId id="1600"/>
            <p14:sldId id="1601"/>
            <p14:sldId id="1602"/>
            <p14:sldId id="1603"/>
            <p14:sldId id="1604"/>
            <p14:sldId id="1605"/>
            <p14:sldId id="1606"/>
            <p14:sldId id="1607"/>
            <p14:sldId id="1622"/>
            <p14:sldId id="1624"/>
            <p14:sldId id="1625"/>
            <p14:sldId id="1626"/>
            <p14:sldId id="1627"/>
            <p14:sldId id="1628"/>
            <p14:sldId id="1629"/>
            <p14:sldId id="1630"/>
            <p14:sldId id="1631"/>
            <p14:sldId id="1632"/>
            <p14:sldId id="1634"/>
            <p14:sldId id="1633"/>
            <p14:sldId id="1635"/>
            <p14:sldId id="1636"/>
            <p14:sldId id="1637"/>
            <p14:sldId id="1638"/>
            <p14:sldId id="1639"/>
            <p14:sldId id="1641"/>
            <p14:sldId id="1643"/>
            <p14:sldId id="1644"/>
            <p14:sldId id="1645"/>
            <p14:sldId id="1647"/>
            <p14:sldId id="1646"/>
            <p14:sldId id="1648"/>
            <p14:sldId id="694"/>
            <p14:sldId id="1738"/>
            <p14:sldId id="1740"/>
            <p14:sldId id="1751"/>
            <p14:sldId id="1752"/>
            <p14:sldId id="1743"/>
            <p14:sldId id="1753"/>
            <p14:sldId id="1744"/>
            <p14:sldId id="1754"/>
            <p14:sldId id="1765"/>
            <p14:sldId id="1755"/>
            <p14:sldId id="1757"/>
            <p14:sldId id="1758"/>
            <p14:sldId id="1759"/>
            <p14:sldId id="1760"/>
            <p14:sldId id="1761"/>
            <p14:sldId id="1762"/>
            <p14:sldId id="1763"/>
            <p14:sldId id="1764"/>
            <p14:sldId id="1794"/>
          </p14:sldIdLst>
        </p14:section>
        <p14:section name="A*" id="{4DB7276A-3BDB-4266-B004-35F2CE77C4D2}">
          <p14:sldIdLst>
            <p14:sldId id="1796"/>
            <p14:sldId id="1584"/>
            <p14:sldId id="1795"/>
            <p14:sldId id="1659"/>
            <p14:sldId id="1660"/>
            <p14:sldId id="1661"/>
            <p14:sldId id="1662"/>
            <p14:sldId id="1663"/>
            <p14:sldId id="1664"/>
            <p14:sldId id="1665"/>
            <p14:sldId id="1666"/>
            <p14:sldId id="1667"/>
            <p14:sldId id="1668"/>
            <p14:sldId id="1669"/>
            <p14:sldId id="1670"/>
            <p14:sldId id="1675"/>
            <p14:sldId id="1676"/>
            <p14:sldId id="1678"/>
            <p14:sldId id="458"/>
            <p14:sldId id="459"/>
            <p14:sldId id="1779"/>
            <p14:sldId id="1780"/>
            <p14:sldId id="1781"/>
            <p14:sldId id="1782"/>
            <p14:sldId id="1783"/>
            <p14:sldId id="1784"/>
            <p14:sldId id="1785"/>
            <p14:sldId id="1786"/>
            <p14:sldId id="1787"/>
          </p14:sldIdLst>
        </p14:section>
        <p14:section name="All-pair" id="{ADE052FF-924D-4C45-B620-7F2EF51DB56E}">
          <p14:sldIdLst>
            <p14:sldId id="1797"/>
            <p14:sldId id="1682"/>
            <p14:sldId id="1534"/>
            <p14:sldId id="1557"/>
            <p14:sldId id="1539"/>
            <p14:sldId id="1556"/>
            <p14:sldId id="1558"/>
            <p14:sldId id="1559"/>
            <p14:sldId id="1562"/>
            <p14:sldId id="1563"/>
            <p14:sldId id="1561"/>
            <p14:sldId id="1560"/>
            <p14:sldId id="1565"/>
            <p14:sldId id="1581"/>
            <p14:sldId id="1582"/>
            <p14:sldId id="1683"/>
            <p14:sldId id="1684"/>
            <p14:sldId id="1623"/>
            <p14:sldId id="1685"/>
            <p14:sldId id="1686"/>
            <p14:sldId id="1583"/>
            <p14:sldId id="1687"/>
            <p14:sldId id="1688"/>
            <p14:sldId id="1585"/>
            <p14:sldId id="1586"/>
            <p14:sldId id="1689"/>
            <p14:sldId id="1588"/>
            <p14:sldId id="1589"/>
            <p14:sldId id="1590"/>
            <p14:sldId id="1591"/>
            <p14:sldId id="1592"/>
            <p14:sldId id="1566"/>
            <p14:sldId id="1572"/>
            <p14:sldId id="1573"/>
            <p14:sldId id="1690"/>
            <p14:sldId id="1691"/>
            <p14:sldId id="1571"/>
            <p14:sldId id="1574"/>
            <p14:sldId id="1692"/>
            <p14:sldId id="1693"/>
            <p14:sldId id="1694"/>
            <p14:sldId id="1695"/>
            <p14:sldId id="1593"/>
            <p14:sldId id="1696"/>
            <p14:sldId id="1595"/>
            <p14:sldId id="1697"/>
            <p14:sldId id="1698"/>
            <p14:sldId id="1730"/>
            <p14:sldId id="1798"/>
            <p14:sldId id="385"/>
            <p14:sldId id="388"/>
            <p14:sldId id="3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He" initials="JH" lastIdx="1" clrIdx="0">
    <p:extLst>
      <p:ext uri="{19B8F6BF-5375-455C-9EA6-DF929625EA0E}">
        <p15:presenceInfo xmlns:p15="http://schemas.microsoft.com/office/powerpoint/2012/main" userId="09cb52798bdc64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7" autoAdjust="0"/>
    <p:restoredTop sz="91176" autoAdjust="0"/>
  </p:normalViewPr>
  <p:slideViewPr>
    <p:cSldViewPr snapToGrid="0" snapToObjects="1">
      <p:cViewPr varScale="1">
        <p:scale>
          <a:sx n="138" d="100"/>
          <a:sy n="138" d="100"/>
        </p:scale>
        <p:origin x="336" y="192"/>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4T09:36:29.305" idx="1">
    <p:pos x="10" y="10"/>
    <p:text/>
    <p:extLst>
      <p:ext uri="{C676402C-5697-4E1C-873F-D02D1690AC5C}">
        <p15:threadingInfo xmlns:p15="http://schemas.microsoft.com/office/powerpoint/2012/main" timeZoneBias="-6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6/20/22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6/19/22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n.wikipedia.org/wiki/Informed_search_algorithm"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en.wikipedia.org/wiki/Node_(graph_theory)" TargetMode="External"/><Relationship Id="rId5" Type="http://schemas.openxmlformats.org/officeDocument/2006/relationships/hyperlink" Target="https://en.wikipedia.org/wiki/Weighted_graph" TargetMode="External"/><Relationship Id="rId4" Type="http://schemas.openxmlformats.org/officeDocument/2006/relationships/hyperlink" Target="https://en.wikipedia.org/wiki/Best-first_search"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dirty="0"/>
          </a:p>
        </p:txBody>
      </p:sp>
      <p:sp>
        <p:nvSpPr>
          <p:cNvPr id="4" name="Slide Number Placeholder 3"/>
          <p:cNvSpPr>
            <a:spLocks noGrp="1"/>
          </p:cNvSpPr>
          <p:nvPr>
            <p:ph type="sldNum" sz="quarter" idx="5"/>
          </p:nvPr>
        </p:nvSpPr>
        <p:spPr/>
        <p:txBody>
          <a:bodyPr/>
          <a:lstStyle/>
          <a:p>
            <a:pPr>
              <a:defRPr/>
            </a:pPr>
            <a:fld id="{1D019FEE-E5F3-4E7E-BDA8-797900D0A87E}" type="slidenum">
              <a:rPr lang="en-CA" smtClean="0"/>
              <a:pPr>
                <a:defRPr/>
              </a:pPr>
              <a:t>4</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22</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23</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24</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25</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26</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27</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28</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29</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30</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31</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if we want to know the shortest distance from u to v. </a:t>
            </a:r>
          </a:p>
          <a:p>
            <a:r>
              <a:rPr lang="en-US" altLang="zh-CN" dirty="0"/>
              <a:t>We</a:t>
            </a:r>
            <a:r>
              <a:rPr lang="zh-CN" altLang="en-US" dirty="0"/>
              <a:t> </a:t>
            </a:r>
            <a:r>
              <a:rPr lang="en-US" altLang="zh-CN" dirty="0"/>
              <a:t>can</a:t>
            </a:r>
            <a:r>
              <a:rPr lang="zh-CN" altLang="en-US" dirty="0"/>
              <a:t> </a:t>
            </a:r>
            <a:r>
              <a:rPr lang="en-US" altLang="zh-CN" dirty="0"/>
              <a:t>extend</a:t>
            </a:r>
            <a:r>
              <a:rPr lang="zh-CN" altLang="en-US" dirty="0"/>
              <a:t> </a:t>
            </a:r>
            <a:r>
              <a:rPr lang="en-US" altLang="zh-CN" dirty="0"/>
              <a:t>the</a:t>
            </a:r>
            <a:r>
              <a:rPr lang="zh-CN" altLang="en-US" dirty="0"/>
              <a:t> </a:t>
            </a:r>
            <a:r>
              <a:rPr lang="en-US" altLang="zh-CN" dirty="0"/>
              <a:t>BFS</a:t>
            </a:r>
            <a:r>
              <a:rPr lang="zh-CN" altLang="en-US" dirty="0"/>
              <a:t> </a:t>
            </a:r>
            <a:r>
              <a:rPr lang="en-US" altLang="zh-CN" dirty="0"/>
              <a:t>algorithm</a:t>
            </a:r>
            <a:r>
              <a:rPr lang="zh-CN" altLang="en-US" dirty="0"/>
              <a:t> </a:t>
            </a:r>
            <a:r>
              <a:rPr lang="en-US" altLang="zh-CN" dirty="0"/>
              <a:t>in</a:t>
            </a:r>
            <a:r>
              <a:rPr lang="zh-CN" altLang="en-US" dirty="0"/>
              <a:t> </a:t>
            </a:r>
            <a:r>
              <a:rPr lang="en-US" altLang="zh-CN" dirty="0"/>
              <a:t>graph</a:t>
            </a:r>
            <a:r>
              <a:rPr lang="zh-CN" altLang="en-US" dirty="0"/>
              <a:t> </a:t>
            </a:r>
            <a:r>
              <a:rPr lang="en-US" altLang="zh-CN" dirty="0"/>
              <a:t>traversal</a:t>
            </a:r>
            <a:r>
              <a:rPr lang="zh-CN" altLang="en-US" dirty="0"/>
              <a:t> </a:t>
            </a:r>
            <a:r>
              <a:rPr lang="en-US" altLang="zh-CN" dirty="0"/>
              <a:t>to</a:t>
            </a:r>
            <a:r>
              <a:rPr lang="zh-CN" altLang="en-US" dirty="0"/>
              <a:t> </a:t>
            </a:r>
            <a:r>
              <a:rPr lang="en-US" altLang="zh-CN" dirty="0"/>
              <a:t>solve</a:t>
            </a:r>
            <a:r>
              <a:rPr lang="zh-CN" altLang="en-US" dirty="0"/>
              <a:t> </a:t>
            </a:r>
            <a:r>
              <a:rPr lang="en-US" altLang="zh-CN" dirty="0"/>
              <a:t>this</a:t>
            </a:r>
            <a:r>
              <a:rPr lang="zh-CN" altLang="en-US" dirty="0"/>
              <a:t> </a:t>
            </a:r>
            <a:r>
              <a:rPr lang="en-US" altLang="zh-CN" dirty="0"/>
              <a:t>problem.</a:t>
            </a:r>
            <a:r>
              <a:rPr lang="zh-CN" altLang="en-US" dirty="0"/>
              <a:t> </a:t>
            </a:r>
            <a:endParaRPr lang="en-US" dirty="0"/>
          </a:p>
          <a:p>
            <a:endParaRPr lang="en-US" dirty="0"/>
          </a:p>
          <a:p>
            <a:r>
              <a:rPr lang="en-US" altLang="zh-CN" dirty="0"/>
              <a:t>We</a:t>
            </a:r>
            <a:r>
              <a:rPr lang="zh-CN" altLang="en-US" dirty="0"/>
              <a:t> </a:t>
            </a:r>
            <a:r>
              <a:rPr lang="en-US" altLang="zh-CN" dirty="0"/>
              <a:t>simply</a:t>
            </a:r>
            <a:r>
              <a:rPr lang="zh-CN" altLang="en-US" dirty="0"/>
              <a:t> </a:t>
            </a:r>
            <a:r>
              <a:rPr lang="en-US" altLang="zh-CN" dirty="0"/>
              <a:t>need</a:t>
            </a:r>
            <a:r>
              <a:rPr lang="zh-CN" altLang="en-US" dirty="0"/>
              <a:t> </a:t>
            </a:r>
            <a:r>
              <a:rPr lang="en-US" altLang="zh-CN" dirty="0"/>
              <a:t>to</a:t>
            </a:r>
            <a:r>
              <a:rPr lang="zh-CN" altLang="en-US" dirty="0"/>
              <a:t> </a:t>
            </a:r>
            <a:r>
              <a:rPr lang="en-US" altLang="zh-CN" dirty="0"/>
              <a:t>specify</a:t>
            </a:r>
            <a:r>
              <a:rPr lang="zh-CN" altLang="en-US" dirty="0"/>
              <a:t> </a:t>
            </a:r>
            <a:r>
              <a:rPr lang="en-US" altLang="zh-CN" dirty="0"/>
              <a:t>that:</a:t>
            </a:r>
            <a:r>
              <a:rPr lang="zh-CN" altLang="en-US" dirty="0"/>
              <a:t> </a:t>
            </a:r>
            <a:endParaRPr lang="en-US" dirty="0"/>
          </a:p>
          <a:p>
            <a:r>
              <a:rPr lang="en-US" dirty="0"/>
              <a:t>when v is visited, terminate the BFS process and return the depth as the shortest distance. </a:t>
            </a:r>
          </a:p>
          <a:p>
            <a:endParaRPr lang="en-US" dirty="0"/>
          </a:p>
          <a:p>
            <a:r>
              <a:rPr lang="en-US" altLang="zh-CN" dirty="0"/>
              <a:t>For</a:t>
            </a:r>
            <a:r>
              <a:rPr lang="zh-CN" altLang="en-US" dirty="0"/>
              <a:t> </a:t>
            </a:r>
            <a:r>
              <a:rPr lang="en-US" altLang="zh-CN" dirty="0"/>
              <a:t>each</a:t>
            </a:r>
            <a:r>
              <a:rPr lang="zh-CN" altLang="en-US" dirty="0"/>
              <a:t> </a:t>
            </a:r>
            <a:r>
              <a:rPr lang="en-US" altLang="zh-CN" dirty="0"/>
              <a:t>vertex,</a:t>
            </a:r>
            <a:r>
              <a:rPr lang="zh-CN" altLang="en-US" dirty="0"/>
              <a:t> </a:t>
            </a:r>
            <a:r>
              <a:rPr lang="en-US" altLang="zh-CN" dirty="0"/>
              <a:t>we</a:t>
            </a:r>
            <a:r>
              <a:rPr lang="zh-CN" altLang="en-US" dirty="0"/>
              <a:t> </a:t>
            </a:r>
            <a:r>
              <a:rPr lang="en-US" altLang="zh-CN" dirty="0"/>
              <a:t>use</a:t>
            </a:r>
            <a:r>
              <a:rPr lang="zh-CN" altLang="en-US" dirty="0"/>
              <a:t> </a:t>
            </a:r>
            <a:r>
              <a:rPr lang="en-US" altLang="zh-CN" dirty="0"/>
              <a:t>an</a:t>
            </a:r>
            <a:r>
              <a:rPr lang="zh-CN" altLang="en-US" dirty="0"/>
              <a:t> </a:t>
            </a:r>
            <a:r>
              <a:rPr lang="en-US" altLang="zh-CN" dirty="0"/>
              <a:t>array</a:t>
            </a:r>
            <a:r>
              <a:rPr lang="zh-CN" altLang="en-US" dirty="0"/>
              <a:t> </a:t>
            </a:r>
            <a:r>
              <a:rPr lang="en-US" altLang="zh-CN" dirty="0"/>
              <a:t>to</a:t>
            </a:r>
            <a:r>
              <a:rPr lang="zh-CN" altLang="en-US" dirty="0"/>
              <a:t> </a:t>
            </a:r>
            <a:r>
              <a:rPr lang="en-US" altLang="zh-CN" dirty="0"/>
              <a:t>record</a:t>
            </a:r>
            <a:r>
              <a:rPr lang="zh-CN" altLang="en-US" dirty="0"/>
              <a:t> </a:t>
            </a:r>
            <a:r>
              <a:rPr lang="en-US" altLang="zh-CN" dirty="0"/>
              <a:t>its</a:t>
            </a:r>
            <a:r>
              <a:rPr lang="zh-CN" altLang="en-US" dirty="0"/>
              <a:t> </a:t>
            </a:r>
            <a:r>
              <a:rPr lang="en-US" altLang="zh-CN" dirty="0"/>
              <a:t>parent</a:t>
            </a:r>
            <a:r>
              <a:rPr lang="zh-CN" altLang="en-US" dirty="0"/>
              <a:t> </a:t>
            </a:r>
            <a:r>
              <a:rPr lang="en-US" altLang="zh-CN" dirty="0"/>
              <a:t>vertex</a:t>
            </a:r>
            <a:r>
              <a:rPr lang="zh-CN" altLang="en-US" dirty="0"/>
              <a:t> </a:t>
            </a:r>
            <a:r>
              <a:rPr lang="en-US" altLang="zh-CN" dirty="0"/>
              <a:t>in</a:t>
            </a:r>
            <a:r>
              <a:rPr lang="zh-CN" altLang="en-US" dirty="0"/>
              <a:t> </a:t>
            </a:r>
            <a:r>
              <a:rPr lang="en-US" altLang="zh-CN" dirty="0"/>
              <a:t>the</a:t>
            </a:r>
            <a:r>
              <a:rPr lang="zh-CN" altLang="en-US" dirty="0"/>
              <a:t> </a:t>
            </a:r>
            <a:r>
              <a:rPr lang="en-US" altLang="zh-CN" dirty="0"/>
              <a:t>searching</a:t>
            </a:r>
            <a:r>
              <a:rPr lang="zh-CN" altLang="en-US" dirty="0"/>
              <a:t> </a:t>
            </a:r>
            <a:r>
              <a:rPr lang="en-US" altLang="zh-CN" dirty="0"/>
              <a:t>tree.</a:t>
            </a:r>
            <a:r>
              <a:rPr lang="zh-CN" altLang="en-US" dirty="0"/>
              <a:t> </a:t>
            </a:r>
            <a:endParaRPr lang="en-US" dirty="0"/>
          </a:p>
        </p:txBody>
      </p:sp>
      <p:sp>
        <p:nvSpPr>
          <p:cNvPr id="4" name="Slide Number Placeholder 3"/>
          <p:cNvSpPr>
            <a:spLocks noGrp="1"/>
          </p:cNvSpPr>
          <p:nvPr>
            <p:ph type="sldNum" sz="quarter" idx="5"/>
          </p:nvPr>
        </p:nvSpPr>
        <p:spPr/>
        <p:txBody>
          <a:bodyPr/>
          <a:lstStyle/>
          <a:p>
            <a:fld id="{758F690D-1390-E546-A425-70EC08E25B7F}" type="slidenum">
              <a:rPr lang="en-US" smtClean="0"/>
              <a:t>5</a:t>
            </a:fld>
            <a:endParaRPr lang="en-US"/>
          </a:p>
        </p:txBody>
      </p:sp>
    </p:spTree>
    <p:extLst>
      <p:ext uri="{BB962C8B-B14F-4D97-AF65-F5344CB8AC3E}">
        <p14:creationId xmlns:p14="http://schemas.microsoft.com/office/powerpoint/2010/main" val="344948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32</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33</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34</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35</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36</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37</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38</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39</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40</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F690D-1390-E546-A425-70EC08E25B7F}" type="slidenum">
              <a:rPr lang="en-US" smtClean="0"/>
              <a:t>8</a:t>
            </a:fld>
            <a:endParaRPr lang="en-US"/>
          </a:p>
        </p:txBody>
      </p:sp>
    </p:spTree>
    <p:extLst>
      <p:ext uri="{BB962C8B-B14F-4D97-AF65-F5344CB8AC3E}">
        <p14:creationId xmlns:p14="http://schemas.microsoft.com/office/powerpoint/2010/main" val="79972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43</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45</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46</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47</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48</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49</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50</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51</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Yes, we can. This is because in BFS, we always visit the d-hop neighbors before we visit any d+1 hop neighbors. </a:t>
            </a:r>
          </a:p>
          <a:p>
            <a:pPr marL="228600" indent="-228600">
              <a:buAutoNum type="arabicPeriod"/>
            </a:pPr>
            <a:endParaRPr lang="en-US" dirty="0"/>
          </a:p>
          <a:p>
            <a:r>
              <a:rPr lang="en-US" dirty="0"/>
              <a:t>       No, in the above example,  A-&gt;C-&gt;D is another path with length 2. </a:t>
            </a:r>
          </a:p>
          <a:p>
            <a:endParaRPr lang="en-US" dirty="0"/>
          </a:p>
          <a:p>
            <a:r>
              <a:rPr lang="en-US" dirty="0"/>
              <a:t>       The above algorithm can only return one possible shortest path</a:t>
            </a:r>
            <a:r>
              <a:rPr lang="en-US" b="1" dirty="0"/>
              <a:t>. There can be other shortest paths. </a:t>
            </a:r>
          </a:p>
          <a:p>
            <a:pPr marL="0" indent="0">
              <a:buNone/>
            </a:pPr>
            <a:endParaRPr lang="en-US" dirty="0"/>
          </a:p>
          <a:p>
            <a:pPr marL="0" indent="0">
              <a:buNone/>
            </a:pPr>
            <a:r>
              <a:rPr lang="en-US" dirty="0"/>
              <a:t>2. The time complexity is O(m) which is the same with BFS. Slightly faster in practice because of the early termination. The space complexity is O(n) since we need to record the parent vertex of each visited vertex. </a:t>
            </a:r>
          </a:p>
          <a:p>
            <a:pPr marL="0" indent="0">
              <a:buNone/>
            </a:pPr>
            <a:endParaRPr lang="en-US" dirty="0"/>
          </a:p>
          <a:p>
            <a:pPr marL="0" indent="0">
              <a:buNone/>
            </a:pPr>
            <a:r>
              <a:rPr lang="en-US" dirty="0"/>
              <a:t>3. If we naively extend this online method to solve single-source shortest path problem and the all pairs shortest path problem, the time complexity is too cost-prohibitive. </a:t>
            </a:r>
          </a:p>
        </p:txBody>
      </p:sp>
      <p:sp>
        <p:nvSpPr>
          <p:cNvPr id="4" name="Slide Number Placeholder 3"/>
          <p:cNvSpPr>
            <a:spLocks noGrp="1"/>
          </p:cNvSpPr>
          <p:nvPr>
            <p:ph type="sldNum" sz="quarter" idx="5"/>
          </p:nvPr>
        </p:nvSpPr>
        <p:spPr/>
        <p:txBody>
          <a:bodyPr/>
          <a:lstStyle/>
          <a:p>
            <a:fld id="{758F690D-1390-E546-A425-70EC08E25B7F}" type="slidenum">
              <a:rPr lang="en-US" smtClean="0"/>
              <a:t>9</a:t>
            </a:fld>
            <a:endParaRPr lang="en-US"/>
          </a:p>
        </p:txBody>
      </p:sp>
    </p:spTree>
    <p:extLst>
      <p:ext uri="{BB962C8B-B14F-4D97-AF65-F5344CB8AC3E}">
        <p14:creationId xmlns:p14="http://schemas.microsoft.com/office/powerpoint/2010/main" val="2714410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52</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53</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54</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55</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56</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57</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58</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59</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 can use min heap based optimization just like in Prim’s algorithm. </a:t>
            </a:r>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slides are the motivation for the Dijkstra’s algorithm</a:t>
            </a:r>
          </a:p>
          <a:p>
            <a:endParaRPr lang="en-US" dirty="0"/>
          </a:p>
          <a:p>
            <a:r>
              <a:rPr lang="en-US" dirty="0"/>
              <a:t>Yes, it is. Because there cannot be a path A-&gt;u-&gt;B such that the sum of weights is less than 5.</a:t>
            </a:r>
          </a:p>
          <a:p>
            <a:r>
              <a:rPr lang="en-US" dirty="0"/>
              <a:t>Since 5 is the least weight. </a:t>
            </a:r>
          </a:p>
          <a:p>
            <a:endParaRPr lang="en-US" dirty="0"/>
          </a:p>
          <a:p>
            <a:r>
              <a:rPr lang="en-US" dirty="0"/>
              <a:t>Q1: YES</a:t>
            </a:r>
          </a:p>
          <a:p>
            <a:r>
              <a:rPr lang="en-US" dirty="0"/>
              <a:t>Q2: NO</a:t>
            </a:r>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1740035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solidFill>
                  <a:prstClr val="black"/>
                </a:solidFill>
                <a:latin typeface="Arial" charset="0"/>
                <a:cs typeface="Arial" charset="0"/>
              </a:rPr>
              <a:t>The min-heap serves as a priority queue here. </a:t>
            </a:r>
            <a:endParaRPr lang="en-US" dirty="0">
              <a:solidFill>
                <a:prstClr val="black"/>
              </a:solidFill>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38779968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58F690D-1390-E546-A425-70EC08E25B7F}" type="slidenum">
              <a:rPr lang="en-US" smtClean="0"/>
              <a:t>63</a:t>
            </a:fld>
            <a:endParaRPr lang="en-US"/>
          </a:p>
        </p:txBody>
      </p:sp>
    </p:spTree>
    <p:extLst>
      <p:ext uri="{BB962C8B-B14F-4D97-AF65-F5344CB8AC3E}">
        <p14:creationId xmlns:p14="http://schemas.microsoft.com/office/powerpoint/2010/main" val="2448217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58F690D-1390-E546-A425-70EC08E25B7F}" type="slidenum">
              <a:rPr lang="en-US" smtClean="0"/>
              <a:t>64</a:t>
            </a:fld>
            <a:endParaRPr lang="en-US"/>
          </a:p>
        </p:txBody>
      </p:sp>
    </p:spTree>
    <p:extLst>
      <p:ext uri="{BB962C8B-B14F-4D97-AF65-F5344CB8AC3E}">
        <p14:creationId xmlns:p14="http://schemas.microsoft.com/office/powerpoint/2010/main" val="129832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58F690D-1390-E546-A425-70EC08E25B7F}" type="slidenum">
              <a:rPr lang="en-US" smtClean="0"/>
              <a:t>65</a:t>
            </a:fld>
            <a:endParaRPr lang="en-US"/>
          </a:p>
        </p:txBody>
      </p:sp>
    </p:spTree>
    <p:extLst>
      <p:ext uri="{BB962C8B-B14F-4D97-AF65-F5344CB8AC3E}">
        <p14:creationId xmlns:p14="http://schemas.microsoft.com/office/powerpoint/2010/main" val="1623176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80</a:t>
            </a:fld>
            <a:endParaRPr lang="en-CA"/>
          </a:p>
        </p:txBody>
      </p:sp>
    </p:spTree>
    <p:extLst>
      <p:ext uri="{BB962C8B-B14F-4D97-AF65-F5344CB8AC3E}">
        <p14:creationId xmlns:p14="http://schemas.microsoft.com/office/powerpoint/2010/main" val="510172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en-US" dirty="0"/>
              <a:t>Triangle inequality is often true on geological situations. </a:t>
            </a:r>
            <a:r>
              <a:rPr lang="en-US" altLang="zh-CN" dirty="0"/>
              <a:t>A* (pronounced ‘A-star’) is a search algorithm that finds the shortest path between some nodes S and T in a graph. </a:t>
            </a:r>
            <a:r>
              <a:rPr lang="en-US" altLang="zh-CN" b="0" i="0" dirty="0">
                <a:solidFill>
                  <a:srgbClr val="202122"/>
                </a:solidFill>
                <a:effectLst/>
                <a:latin typeface="Arial" panose="020B0604020202020204" pitchFamily="34" charset="0"/>
              </a:rPr>
              <a:t>A* is an </a:t>
            </a:r>
            <a:r>
              <a:rPr lang="en-US" altLang="zh-CN" b="0" i="0" u="none" strike="noStrike" dirty="0">
                <a:solidFill>
                  <a:srgbClr val="0645AD"/>
                </a:solidFill>
                <a:effectLst/>
                <a:latin typeface="Arial" panose="020B0604020202020204" pitchFamily="34" charset="0"/>
                <a:hlinkClick r:id="rId3"/>
              </a:rPr>
              <a:t>informed search algorithm</a:t>
            </a:r>
            <a:r>
              <a:rPr lang="en-US" altLang="zh-CN" b="0" i="0" dirty="0">
                <a:solidFill>
                  <a:srgbClr val="202122"/>
                </a:solidFill>
                <a:effectLst/>
                <a:latin typeface="Arial" panose="020B0604020202020204" pitchFamily="34" charset="0"/>
              </a:rPr>
              <a:t>, or a </a:t>
            </a:r>
            <a:r>
              <a:rPr lang="en-US" altLang="zh-CN" b="0" i="0" u="none" strike="noStrike" dirty="0">
                <a:solidFill>
                  <a:srgbClr val="0645AD"/>
                </a:solidFill>
                <a:effectLst/>
                <a:latin typeface="Arial" panose="020B0604020202020204" pitchFamily="34" charset="0"/>
                <a:hlinkClick r:id="rId4" tooltip="Best-first search"/>
              </a:rPr>
              <a:t>best-first search</a:t>
            </a:r>
            <a:r>
              <a:rPr lang="en-US" altLang="zh-CN" b="0" i="0" dirty="0">
                <a:solidFill>
                  <a:srgbClr val="202122"/>
                </a:solidFill>
                <a:effectLst/>
                <a:latin typeface="Arial" panose="020B0604020202020204" pitchFamily="34" charset="0"/>
              </a:rPr>
              <a:t>, meaning that it is formulated in terms of </a:t>
            </a:r>
            <a:r>
              <a:rPr lang="en-US" altLang="zh-CN" b="0" i="0" u="none" strike="noStrike" dirty="0">
                <a:solidFill>
                  <a:srgbClr val="0645AD"/>
                </a:solidFill>
                <a:effectLst/>
                <a:latin typeface="Arial" panose="020B0604020202020204" pitchFamily="34" charset="0"/>
                <a:hlinkClick r:id="rId5" tooltip="Weighted graph"/>
              </a:rPr>
              <a:t>weighted graphs</a:t>
            </a:r>
            <a:r>
              <a:rPr lang="en-US" altLang="zh-CN" b="0" i="0" dirty="0">
                <a:solidFill>
                  <a:srgbClr val="202122"/>
                </a:solidFill>
                <a:effectLst/>
                <a:latin typeface="Arial" panose="020B0604020202020204" pitchFamily="34" charset="0"/>
              </a:rPr>
              <a:t>: starting from a specific starting </a:t>
            </a:r>
            <a:r>
              <a:rPr lang="en-US" altLang="zh-CN" b="0" i="0" u="none" strike="noStrike" dirty="0">
                <a:solidFill>
                  <a:srgbClr val="0645AD"/>
                </a:solidFill>
                <a:effectLst/>
                <a:latin typeface="Arial" panose="020B0604020202020204" pitchFamily="34" charset="0"/>
                <a:hlinkClick r:id="rId6" tooltip="Node (graph theory)"/>
              </a:rPr>
              <a:t>node</a:t>
            </a:r>
            <a:r>
              <a:rPr lang="en-US" altLang="zh-CN" b="0" i="0" dirty="0">
                <a:solidFill>
                  <a:srgbClr val="202122"/>
                </a:solidFill>
                <a:effectLst/>
                <a:latin typeface="Arial" panose="020B0604020202020204" pitchFamily="34" charset="0"/>
              </a:rPr>
              <a:t> of a graph, it aims to find a path to the given goal node having the smallest cost (least distance travelled, shortest time, etc.). </a:t>
            </a:r>
            <a:endParaRPr lang="en-CA" altLang="en-US" dirty="0"/>
          </a:p>
          <a:p>
            <a:endParaRPr lang="en-CA" altLang="en-US" dirty="0"/>
          </a:p>
          <a:p>
            <a:endParaRPr lang="en-CA" altLang="en-US" dirty="0"/>
          </a:p>
          <a:p>
            <a:endParaRPr lang="en-CA" altLang="en-US" dirty="0"/>
          </a:p>
        </p:txBody>
      </p:sp>
      <p:sp>
        <p:nvSpPr>
          <p:cNvPr id="4" name="Slide Number Placeholder 3"/>
          <p:cNvSpPr>
            <a:spLocks noGrp="1"/>
          </p:cNvSpPr>
          <p:nvPr>
            <p:ph type="sldNum" sz="quarter" idx="5"/>
          </p:nvPr>
        </p:nvSpPr>
        <p:spPr/>
        <p:txBody>
          <a:bodyPr/>
          <a:lstStyle/>
          <a:p>
            <a:pPr>
              <a:defRPr/>
            </a:pPr>
            <a:fld id="{E74D6C14-4C06-4DC2-8753-612D25E207F4}" type="slidenum">
              <a:rPr lang="en-CA" smtClean="0"/>
              <a:pPr>
                <a:defRPr/>
              </a:pPr>
              <a:t>82</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If  we want to get to node T from source S. </a:t>
            </a:r>
          </a:p>
          <a:p>
            <a:pPr eaLnBrk="1" hangingPunct="1">
              <a:spcBef>
                <a:spcPct val="0"/>
              </a:spcBef>
            </a:pPr>
            <a:r>
              <a:rPr lang="en-CA" altLang="en-US" dirty="0"/>
              <a:t>We are currently at node v. </a:t>
            </a:r>
          </a:p>
          <a:p>
            <a:pPr eaLnBrk="1" hangingPunct="1">
              <a:spcBef>
                <a:spcPct val="0"/>
              </a:spcBef>
            </a:pPr>
            <a:r>
              <a:rPr lang="en-CA" altLang="en-US" dirty="0"/>
              <a:t>The heuristic function estimate how “far away” v is from T. </a:t>
            </a:r>
          </a:p>
        </p:txBody>
      </p:sp>
      <p:sp>
        <p:nvSpPr>
          <p:cNvPr id="30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2CAD9BF-833C-46E6-AB3B-B16DA4869BB0}" type="slidenum">
              <a:rPr lang="en-CA" smtClean="0"/>
              <a:pPr>
                <a:defRPr/>
              </a:pPr>
              <a:t>84</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C980D73-5A51-41E8-8AE4-269720879559}" type="slidenum">
              <a:rPr lang="en-CA" smtClean="0"/>
              <a:pPr>
                <a:defRPr/>
              </a:pPr>
              <a:t>85</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341EB4C-6926-4B56-B39C-42EF58BCDEC9}" type="slidenum">
              <a:rPr lang="en-CA" smtClean="0"/>
              <a:pPr>
                <a:defRPr/>
              </a:pPr>
              <a:t>86</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8E18CAC-F6E5-43DB-8F56-CA7E914105AC}" type="slidenum">
              <a:rPr lang="en-CA" smtClean="0"/>
              <a:pPr>
                <a:defRPr/>
              </a:pPr>
              <a:t>87</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Yes, because 5+3&lt;9, 5+3&lt;15</a:t>
            </a:r>
            <a:endParaRPr lang="zh-CN" altLang="en-US" dirty="0"/>
          </a:p>
        </p:txBody>
      </p:sp>
      <p:sp>
        <p:nvSpPr>
          <p:cNvPr id="4" name="灯片编号占位符 3"/>
          <p:cNvSpPr>
            <a:spLocks noGrp="1"/>
          </p:cNvSpPr>
          <p:nvPr>
            <p:ph type="sldNum" sz="quarter" idx="5"/>
          </p:nvPr>
        </p:nvSpPr>
        <p:spPr/>
        <p:txBody>
          <a:bodyPr/>
          <a:lstStyle/>
          <a:p>
            <a:fld id="{758F690D-1390-E546-A425-70EC08E25B7F}" type="slidenum">
              <a:rPr lang="en-US" smtClean="0"/>
              <a:t>13</a:t>
            </a:fld>
            <a:endParaRPr lang="en-US"/>
          </a:p>
        </p:txBody>
      </p:sp>
    </p:spTree>
    <p:extLst>
      <p:ext uri="{BB962C8B-B14F-4D97-AF65-F5344CB8AC3E}">
        <p14:creationId xmlns:p14="http://schemas.microsoft.com/office/powerpoint/2010/main" val="2384238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4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31216D8-4DE1-4FDC-821F-FAD73140BDD3}" type="slidenum">
              <a:rPr lang="en-CA" smtClean="0"/>
              <a:pPr>
                <a:defRPr/>
              </a:pPr>
              <a:t>88</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528F5F2-00A9-4001-AA69-829DD2D159C7}" type="slidenum">
              <a:rPr lang="en-CA" smtClean="0"/>
              <a:pPr>
                <a:defRPr/>
              </a:pPr>
              <a:t>89</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9A057BC-83A7-4592-9DF5-5A1BA5B751C2}" type="slidenum">
              <a:rPr lang="en-CA" smtClean="0"/>
              <a:pPr>
                <a:defRPr/>
              </a:pPr>
              <a:t>90</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0C43D0E-309D-4649-A16F-F8DD2FD87374}" type="slidenum">
              <a:rPr lang="en-CA" smtClean="0"/>
              <a:pPr>
                <a:defRPr/>
              </a:pPr>
              <a:t>91</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D6DAEF2-1737-4D95-A8F4-CE741D9A787F}" type="slidenum">
              <a:rPr lang="en-CA" smtClean="0"/>
              <a:pPr>
                <a:defRPr/>
              </a:pPr>
              <a:t>92</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EAD7E77-5A87-4BAF-B148-8022E3A28DF0}" type="slidenum">
              <a:rPr lang="en-CA" smtClean="0"/>
              <a:pPr>
                <a:defRPr/>
              </a:pPr>
              <a:t>93</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1F04A7F-8F68-4F01-8422-03C30A05F5AE}" type="slidenum">
              <a:rPr lang="en-CA" smtClean="0"/>
              <a:pPr>
                <a:defRPr/>
              </a:pPr>
              <a:t>94</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00D820D-35F4-4760-8A0D-803D807186FA}" type="slidenum">
              <a:rPr lang="en-CA" smtClean="0"/>
              <a:pPr>
                <a:defRPr/>
              </a:pPr>
              <a:t>95</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CA" altLang="en-US"/>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3DF1D91-B782-4872-B0BB-1579D2F26227}" type="slidenum">
              <a:rPr lang="en-CA" smtClean="0"/>
              <a:pPr>
                <a:defRPr/>
              </a:pPr>
              <a:t>96</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When the heuristic function is set to be the discrete distance, then A* becomes the Dijkstra’s algorithm. </a:t>
            </a:r>
          </a:p>
          <a:p>
            <a:endParaRPr lang="en-US" altLang="en-US" dirty="0"/>
          </a:p>
          <a:p>
            <a:r>
              <a:rPr lang="en-US" altLang="en-US" dirty="0"/>
              <a:t>This is because the discrete distance function does not provide helpful information about </a:t>
            </a:r>
          </a:p>
          <a:p>
            <a:r>
              <a:rPr lang="en-US" altLang="en-US" dirty="0"/>
              <a:t>“how far away” a vertex is from the target vertex. It always returns one if the target vertex has not been reached. </a:t>
            </a:r>
          </a:p>
          <a:p>
            <a:endParaRPr lang="en-US" altLang="en-US" dirty="0"/>
          </a:p>
          <a:p>
            <a:r>
              <a:rPr lang="en-US" altLang="en-US" dirty="0"/>
              <a:t>Here is a representative search pattern for the two algorithms:</a:t>
            </a:r>
          </a:p>
          <a:p>
            <a:endParaRPr lang="en-US" altLang="en-US" dirty="0"/>
          </a:p>
          <a:p>
            <a:r>
              <a:rPr lang="en-US" altLang="en-US" dirty="0"/>
              <a:t>Dijkstra expand from the source node, with no information directing it. </a:t>
            </a:r>
          </a:p>
          <a:p>
            <a:r>
              <a:rPr lang="en-US" altLang="en-US" dirty="0"/>
              <a:t>A* search uses the heuristic function to supervise its vertex exploration. </a:t>
            </a:r>
          </a:p>
          <a:p>
            <a:endParaRPr lang="en-US" altLang="en-US" dirty="0"/>
          </a:p>
          <a:p>
            <a:r>
              <a:rPr lang="en-US" altLang="en-US" dirty="0"/>
              <a:t>Interested reader: </a:t>
            </a:r>
          </a:p>
          <a:p>
            <a:r>
              <a:rPr lang="en-US" altLang="en-US" dirty="0"/>
              <a:t>https://www.youtube.com/watch?v=g024lzsknDo</a:t>
            </a:r>
          </a:p>
          <a:p>
            <a:endParaRPr lang="en-CA" altLang="en-US" dirty="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0D8FE6C-5C8D-4F37-A7FA-0983DC09BE8C}" type="slidenum">
              <a:rPr lang="en-CA" smtClean="0"/>
              <a:pPr>
                <a:defRPr/>
              </a:pPr>
              <a:t>97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a:t>
            </a:r>
            <a:endParaRPr lang="zh-CN" altLang="en-US" dirty="0"/>
          </a:p>
        </p:txBody>
      </p:sp>
      <p:sp>
        <p:nvSpPr>
          <p:cNvPr id="4" name="灯片编号占位符 3"/>
          <p:cNvSpPr>
            <a:spLocks noGrp="1"/>
          </p:cNvSpPr>
          <p:nvPr>
            <p:ph type="sldNum" sz="quarter" idx="5"/>
          </p:nvPr>
        </p:nvSpPr>
        <p:spPr/>
        <p:txBody>
          <a:bodyPr/>
          <a:lstStyle/>
          <a:p>
            <a:fld id="{758F690D-1390-E546-A425-70EC08E25B7F}" type="slidenum">
              <a:rPr lang="en-US" smtClean="0"/>
              <a:t>14</a:t>
            </a:fld>
            <a:endParaRPr lang="en-US"/>
          </a:p>
        </p:txBody>
      </p:sp>
    </p:spTree>
    <p:extLst>
      <p:ext uri="{BB962C8B-B14F-4D97-AF65-F5344CB8AC3E}">
        <p14:creationId xmlns:p14="http://schemas.microsoft.com/office/powerpoint/2010/main" val="3419981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CA" altLang="en-US" dirty="0"/>
              <a:t>A* algorithm relies heavily on the design of the heuristic function. </a:t>
            </a:r>
          </a:p>
          <a:p>
            <a:pPr eaLnBrk="1" hangingPunct="1"/>
            <a:r>
              <a:rPr lang="en-CA" altLang="en-US" b="1" dirty="0"/>
              <a:t>Ideally</a:t>
            </a:r>
            <a:r>
              <a:rPr lang="en-CA" altLang="en-US" dirty="0"/>
              <a:t>, we want the heuristic function to be exactly the shortest distance from the vertex we are visiting to the target vertex. </a:t>
            </a:r>
          </a:p>
          <a:p>
            <a:pPr eaLnBrk="1" hangingPunct="1"/>
            <a:r>
              <a:rPr lang="en-CA" altLang="en-US" dirty="0"/>
              <a:t>However, this is not possible. </a:t>
            </a:r>
          </a:p>
          <a:p>
            <a:pPr eaLnBrk="1" hangingPunct="1"/>
            <a:endParaRPr lang="en-CA" altLang="zh-CN" sz="1000" dirty="0">
              <a:effectLst/>
              <a:latin typeface="+mn-lt"/>
              <a:ea typeface="+mn-ea"/>
              <a:cs typeface="+mn-cs"/>
            </a:endParaRPr>
          </a:p>
          <a:p>
            <a:pPr eaLnBrk="1" hangingPunct="1"/>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Here is an example of how a bad heuristic will confuse the algorithm and lead to a not-optimal path.</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 </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If we want the shortest path from A to C,  in this example, we need to compare the path A -&gt; C and A -&gt; B -&gt;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The weight of vertex C is 3, because the h(C, C) is always 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The weight of vertex B is the length of AB added to the </a:t>
            </a:r>
            <a:r>
              <a:rPr lang="en-US" altLang="zh-CN" sz="1200" b="1" dirty="0">
                <a:effectLst/>
                <a:latin typeface="Calibri" panose="020F0502020204030204" pitchFamily="34" charset="0"/>
                <a:ea typeface="DengXian" panose="02010600030101010101" pitchFamily="2" charset="-122"/>
                <a:cs typeface="Times New Roman" panose="02020603050405020304" pitchFamily="18" charset="0"/>
              </a:rPr>
              <a:t>estimated distance from B to C</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 which is over-estimated to be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In this case, the A* algorithm prefers to explore vertex C directly and terminates. </a:t>
            </a:r>
          </a:p>
          <a:p>
            <a:pPr eaLnBrk="1" hangingPunct="1"/>
            <a:endParaRPr lang="en-CA" altLang="en-US" dirty="0"/>
          </a:p>
          <a:p>
            <a:pPr eaLnBrk="1" hangingPunct="1"/>
            <a:endParaRPr lang="en-CA" altLang="en-US" dirty="0"/>
          </a:p>
          <a:p>
            <a:pPr eaLnBrk="1" hangingPunct="1"/>
            <a:endParaRPr lang="en-CA" altLang="en-US" dirty="0"/>
          </a:p>
          <a:p>
            <a:pPr eaLnBrk="1" hangingPunct="1"/>
            <a:endParaRPr lang="en-CA" altLang="en-US" dirty="0"/>
          </a:p>
        </p:txBody>
      </p:sp>
      <p:sp>
        <p:nvSpPr>
          <p:cNvPr id="696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AA83B7C-20BE-4CB0-B8B6-9D347B3F5A44}" type="slidenum">
              <a:rPr lang="en-CA" altLang="en-US" sz="1200"/>
              <a:pPr algn="r" eaLnBrk="1" hangingPunct="1"/>
              <a:t>98</a:t>
            </a:fld>
            <a:endParaRPr lang="en-CA"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The Euclidean distance is usually a good choice, for road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On a two-D plane, the Euclidean distance is the length of the line segment between two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eaLnBrk="1" hangingPunct="1"/>
            <a:endParaRPr lang="en-CA" altLang="en-US" dirty="0"/>
          </a:p>
          <a:p>
            <a:pPr eaLnBrk="1" hangingPunct="1"/>
            <a:endParaRPr lang="en-CA" altLang="en-US" dirty="0"/>
          </a:p>
        </p:txBody>
      </p:sp>
      <p:sp>
        <p:nvSpPr>
          <p:cNvPr id="7066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AB858420-2B07-47F5-8769-2090587B7F19}" type="slidenum">
              <a:rPr lang="en-CA" altLang="en-US" sz="1200"/>
              <a:pPr algn="r" eaLnBrk="1" hangingPunct="1"/>
              <a:t>99</a:t>
            </a:fld>
            <a:endParaRPr lang="en-CA"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When the heuristic function </a:t>
            </a:r>
            <a:r>
              <a:rPr lang="en-US" altLang="zh-CN" sz="1200" b="1" dirty="0">
                <a:effectLst/>
                <a:latin typeface="Calibri" panose="020F0502020204030204" pitchFamily="34" charset="0"/>
                <a:ea typeface="DengXian" panose="02010600030101010101" pitchFamily="2" charset="-122"/>
                <a:cs typeface="Times New Roman" panose="02020603050405020304" pitchFamily="18" charset="0"/>
              </a:rPr>
              <a:t>over-estimate</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 the distance, then A* is not guaranteed to find the optimal path. </a:t>
            </a:r>
          </a:p>
          <a:p>
            <a:pPr eaLnBrk="1" hangingPunct="1"/>
            <a:endParaRPr lang="en-CA" altLang="en-US" dirty="0"/>
          </a:p>
          <a:p>
            <a:pPr eaLnBrk="1" hangingPunct="1"/>
            <a:r>
              <a:rPr lang="en-CA" altLang="en-US" dirty="0"/>
              <a:t>A heuristic function is </a:t>
            </a:r>
            <a:r>
              <a:rPr lang="en-CA" altLang="en-US" b="1" dirty="0"/>
              <a:t>admissible</a:t>
            </a:r>
            <a:r>
              <a:rPr lang="en-CA" altLang="en-US" dirty="0"/>
              <a:t> if it never overestimates the distance to the goal. </a:t>
            </a:r>
          </a:p>
          <a:p>
            <a:pPr eaLnBrk="1" hangingPunct="1"/>
            <a:endParaRPr lang="en-CA" altLang="en-US" dirty="0"/>
          </a:p>
          <a:p>
            <a:pPr eaLnBrk="1" hangingPunct="1"/>
            <a:r>
              <a:rPr lang="en-US" altLang="zh-CN" dirty="0"/>
              <a:t>When the heuristic is admissible, then it is </a:t>
            </a:r>
            <a:r>
              <a:rPr lang="en-US" altLang="zh-CN" b="1" dirty="0"/>
              <a:t>guaranteed</a:t>
            </a:r>
            <a:r>
              <a:rPr lang="en-US" altLang="zh-CN" dirty="0"/>
              <a:t> to return the shortest path. </a:t>
            </a:r>
            <a:endParaRPr lang="en-CA" altLang="en-US" dirty="0"/>
          </a:p>
        </p:txBody>
      </p:sp>
      <p:sp>
        <p:nvSpPr>
          <p:cNvPr id="7168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450EF24C-3D77-4FB8-91AC-A5711EBF99EB}" type="slidenum">
              <a:rPr lang="en-CA" altLang="en-US" sz="1200"/>
              <a:pPr algn="r" eaLnBrk="1" hangingPunct="1"/>
              <a:t>100</a:t>
            </a:fld>
            <a:endParaRPr lang="en-CA"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exercise to Apply A* to find the shortest path from S to T. </a:t>
            </a:r>
          </a:p>
          <a:p>
            <a:r>
              <a:rPr lang="en-US" dirty="0"/>
              <a:t>The heuristic function supplied here is the Euclidean distance. </a:t>
            </a:r>
          </a:p>
          <a:p>
            <a:r>
              <a:rPr lang="en-US" dirty="0"/>
              <a:t>The vertices lie on a 2-Dimensional plan, with given coordinates. </a:t>
            </a:r>
          </a:p>
          <a:p>
            <a:endParaRPr lang="en-US" dirty="0"/>
          </a:p>
          <a:p>
            <a:r>
              <a:rPr lang="en-US" altLang="zh-CN" dirty="0"/>
              <a:t>In this table, for each vertex we initialize its distance to be infinity and mark them as unvisited. </a:t>
            </a:r>
          </a:p>
          <a:p>
            <a:r>
              <a:rPr lang="en-US" altLang="zh-CN" dirty="0"/>
              <a:t>The heuristic is calculated as the Euclidean distance from the vertex to the target T. </a:t>
            </a:r>
          </a:p>
          <a:p>
            <a:r>
              <a:rPr lang="en-US" altLang="zh-CN" dirty="0"/>
              <a:t>In each iteration, we compute the weight of each vertex as the sum of the distance and heuristic (denoted by total here). </a:t>
            </a:r>
          </a:p>
          <a:p>
            <a:r>
              <a:rPr lang="en-US" altLang="zh-CN" dirty="0"/>
              <a:t>And in the next iteration, we poll the vertex with the minimum weight (total) to visit. </a:t>
            </a:r>
          </a:p>
          <a:p>
            <a:endParaRPr lang="en-US" altLang="zh-CN" dirty="0"/>
          </a:p>
          <a:p>
            <a:r>
              <a:rPr lang="en-US" altLang="zh-CN" dirty="0"/>
              <a:t>First, we visit vertex S and mark its distance to be 0. </a:t>
            </a:r>
          </a:p>
        </p:txBody>
      </p:sp>
      <p:sp>
        <p:nvSpPr>
          <p:cNvPr id="4" name="Slide Number Placeholder 3"/>
          <p:cNvSpPr>
            <a:spLocks noGrp="1"/>
          </p:cNvSpPr>
          <p:nvPr>
            <p:ph type="sldNum" sz="quarter" idx="5"/>
          </p:nvPr>
        </p:nvSpPr>
        <p:spPr/>
        <p:txBody>
          <a:bodyPr/>
          <a:lstStyle/>
          <a:p>
            <a:fld id="{758F690D-1390-E546-A425-70EC08E25B7F}" type="slidenum">
              <a:rPr lang="en-US" smtClean="0"/>
              <a:t>101</a:t>
            </a:fld>
            <a:endParaRPr lang="en-US"/>
          </a:p>
        </p:txBody>
      </p:sp>
    </p:spTree>
    <p:extLst>
      <p:ext uri="{BB962C8B-B14F-4D97-AF65-F5344CB8AC3E}">
        <p14:creationId xmlns:p14="http://schemas.microsoft.com/office/powerpoint/2010/main" val="1640864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Since S has the minimum weight, we update the distances of its neighbors B and 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758F690D-1390-E546-A425-70EC08E25B7F}" type="slidenum">
              <a:rPr lang="en-US" smtClean="0"/>
              <a:t>102</a:t>
            </a:fld>
            <a:endParaRPr lang="en-US"/>
          </a:p>
        </p:txBody>
      </p:sp>
    </p:spTree>
    <p:extLst>
      <p:ext uri="{BB962C8B-B14F-4D97-AF65-F5344CB8AC3E}">
        <p14:creationId xmlns:p14="http://schemas.microsoft.com/office/powerpoint/2010/main" val="3964518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distances of B and D are updated. They now have the smallest weights (total). </a:t>
            </a:r>
          </a:p>
          <a:p>
            <a:endParaRPr lang="en-US" dirty="0"/>
          </a:p>
          <a:p>
            <a:r>
              <a:rPr lang="en-US" dirty="0"/>
              <a:t>Next, we visit B. </a:t>
            </a:r>
          </a:p>
        </p:txBody>
      </p:sp>
      <p:sp>
        <p:nvSpPr>
          <p:cNvPr id="4" name="Slide Number Placeholder 3"/>
          <p:cNvSpPr>
            <a:spLocks noGrp="1"/>
          </p:cNvSpPr>
          <p:nvPr>
            <p:ph type="sldNum" sz="quarter" idx="5"/>
          </p:nvPr>
        </p:nvSpPr>
        <p:spPr/>
        <p:txBody>
          <a:bodyPr/>
          <a:lstStyle/>
          <a:p>
            <a:fld id="{758F690D-1390-E546-A425-70EC08E25B7F}" type="slidenum">
              <a:rPr lang="en-US" smtClean="0"/>
              <a:t>103</a:t>
            </a:fld>
            <a:endParaRPr lang="en-US"/>
          </a:p>
        </p:txBody>
      </p:sp>
    </p:spTree>
    <p:extLst>
      <p:ext uri="{BB962C8B-B14F-4D97-AF65-F5344CB8AC3E}">
        <p14:creationId xmlns:p14="http://schemas.microsoft.com/office/powerpoint/2010/main" val="1138523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Mark B as visited.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update the distances of A and C. </a:t>
            </a:r>
          </a:p>
          <a:p>
            <a:endParaRPr lang="en-US" dirty="0"/>
          </a:p>
        </p:txBody>
      </p:sp>
      <p:sp>
        <p:nvSpPr>
          <p:cNvPr id="4" name="Slide Number Placeholder 3"/>
          <p:cNvSpPr>
            <a:spLocks noGrp="1"/>
          </p:cNvSpPr>
          <p:nvPr>
            <p:ph type="sldNum" sz="quarter" idx="5"/>
          </p:nvPr>
        </p:nvSpPr>
        <p:spPr/>
        <p:txBody>
          <a:bodyPr/>
          <a:lstStyle/>
          <a:p>
            <a:fld id="{758F690D-1390-E546-A425-70EC08E25B7F}" type="slidenum">
              <a:rPr lang="en-US" smtClean="0"/>
              <a:t>104</a:t>
            </a:fld>
            <a:endParaRPr lang="en-US"/>
          </a:p>
        </p:txBody>
      </p:sp>
    </p:spTree>
    <p:extLst>
      <p:ext uri="{BB962C8B-B14F-4D97-AF65-F5344CB8AC3E}">
        <p14:creationId xmlns:p14="http://schemas.microsoft.com/office/powerpoint/2010/main" val="26397939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updating the distances and the weights, D has the minimum weight and will be visited next. </a:t>
            </a:r>
          </a:p>
        </p:txBody>
      </p:sp>
      <p:sp>
        <p:nvSpPr>
          <p:cNvPr id="4" name="Slide Number Placeholder 3"/>
          <p:cNvSpPr>
            <a:spLocks noGrp="1"/>
          </p:cNvSpPr>
          <p:nvPr>
            <p:ph type="sldNum" sz="quarter" idx="5"/>
          </p:nvPr>
        </p:nvSpPr>
        <p:spPr/>
        <p:txBody>
          <a:bodyPr/>
          <a:lstStyle/>
          <a:p>
            <a:fld id="{758F690D-1390-E546-A425-70EC08E25B7F}" type="slidenum">
              <a:rPr lang="en-US" smtClean="0"/>
              <a:t>105</a:t>
            </a:fld>
            <a:endParaRPr lang="en-US"/>
          </a:p>
        </p:txBody>
      </p:sp>
    </p:spTree>
    <p:extLst>
      <p:ext uri="{BB962C8B-B14F-4D97-AF65-F5344CB8AC3E}">
        <p14:creationId xmlns:p14="http://schemas.microsoft.com/office/powerpoint/2010/main" val="23187077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Mark D as visited.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the distances of C and E. </a:t>
            </a:r>
          </a:p>
        </p:txBody>
      </p:sp>
      <p:sp>
        <p:nvSpPr>
          <p:cNvPr id="4" name="Slide Number Placeholder 3"/>
          <p:cNvSpPr>
            <a:spLocks noGrp="1"/>
          </p:cNvSpPr>
          <p:nvPr>
            <p:ph type="sldNum" sz="quarter" idx="5"/>
          </p:nvPr>
        </p:nvSpPr>
        <p:spPr/>
        <p:txBody>
          <a:bodyPr/>
          <a:lstStyle/>
          <a:p>
            <a:fld id="{758F690D-1390-E546-A425-70EC08E25B7F}" type="slidenum">
              <a:rPr lang="en-US" smtClean="0"/>
              <a:t>106</a:t>
            </a:fld>
            <a:endParaRPr lang="en-US"/>
          </a:p>
        </p:txBody>
      </p:sp>
    </p:spTree>
    <p:extLst>
      <p:ext uri="{BB962C8B-B14F-4D97-AF65-F5344CB8AC3E}">
        <p14:creationId xmlns:p14="http://schemas.microsoft.com/office/powerpoint/2010/main" val="23035059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the distances of C and E. </a:t>
            </a:r>
          </a:p>
        </p:txBody>
      </p:sp>
      <p:sp>
        <p:nvSpPr>
          <p:cNvPr id="4" name="Slide Number Placeholder 3"/>
          <p:cNvSpPr>
            <a:spLocks noGrp="1"/>
          </p:cNvSpPr>
          <p:nvPr>
            <p:ph type="sldNum" sz="quarter" idx="5"/>
          </p:nvPr>
        </p:nvSpPr>
        <p:spPr/>
        <p:txBody>
          <a:bodyPr/>
          <a:lstStyle/>
          <a:p>
            <a:fld id="{758F690D-1390-E546-A425-70EC08E25B7F}" type="slidenum">
              <a:rPr lang="en-US" smtClean="0"/>
              <a:t>107</a:t>
            </a:fld>
            <a:endParaRPr lang="en-US"/>
          </a:p>
        </p:txBody>
      </p:sp>
    </p:spTree>
    <p:extLst>
      <p:ext uri="{BB962C8B-B14F-4D97-AF65-F5344CB8AC3E}">
        <p14:creationId xmlns:p14="http://schemas.microsoft.com/office/powerpoint/2010/main" val="61695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 vertex D.  Because D has the shortest distance right now.</a:t>
            </a:r>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19</a:t>
            </a:fld>
            <a:endParaRPr lang="en-CA"/>
          </a:p>
        </p:txBody>
      </p:sp>
    </p:spTree>
    <p:extLst>
      <p:ext uri="{BB962C8B-B14F-4D97-AF65-F5344CB8AC3E}">
        <p14:creationId xmlns:p14="http://schemas.microsoft.com/office/powerpoint/2010/main" val="1690395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 C as visited.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the distances of C’s neighbor: T. </a:t>
            </a:r>
          </a:p>
          <a:p>
            <a:endParaRPr lang="en-US" dirty="0"/>
          </a:p>
        </p:txBody>
      </p:sp>
      <p:sp>
        <p:nvSpPr>
          <p:cNvPr id="4" name="Slide Number Placeholder 3"/>
          <p:cNvSpPr>
            <a:spLocks noGrp="1"/>
          </p:cNvSpPr>
          <p:nvPr>
            <p:ph type="sldNum" sz="quarter" idx="5"/>
          </p:nvPr>
        </p:nvSpPr>
        <p:spPr/>
        <p:txBody>
          <a:bodyPr/>
          <a:lstStyle/>
          <a:p>
            <a:fld id="{758F690D-1390-E546-A425-70EC08E25B7F}" type="slidenum">
              <a:rPr lang="en-US" smtClean="0"/>
              <a:t>108</a:t>
            </a:fld>
            <a:endParaRPr lang="en-US"/>
          </a:p>
        </p:txBody>
      </p:sp>
    </p:spTree>
    <p:extLst>
      <p:ext uri="{BB962C8B-B14F-4D97-AF65-F5344CB8AC3E}">
        <p14:creationId xmlns:p14="http://schemas.microsoft.com/office/powerpoint/2010/main" val="2813612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target vertex is now found. </a:t>
            </a:r>
          </a:p>
          <a:p>
            <a:endParaRPr lang="en-US" dirty="0"/>
          </a:p>
          <a:p>
            <a:r>
              <a:rPr lang="en-US" dirty="0"/>
              <a:t>Mark T as visited. </a:t>
            </a:r>
          </a:p>
          <a:p>
            <a:endParaRPr lang="en-US" dirty="0"/>
          </a:p>
          <a:p>
            <a:r>
              <a:rPr lang="en-US" dirty="0"/>
              <a:t>Note that in this exercise, the vertices A and E remain unvisited. </a:t>
            </a:r>
          </a:p>
          <a:p>
            <a:r>
              <a:rPr lang="en-US" dirty="0"/>
              <a:t>This is because they are pruned by the heuristic function. </a:t>
            </a:r>
          </a:p>
          <a:p>
            <a:r>
              <a:rPr lang="en-US" dirty="0"/>
              <a:t>The weight suggests that vertex C is guaranteed to be a better option to explore. </a:t>
            </a:r>
          </a:p>
        </p:txBody>
      </p:sp>
      <p:sp>
        <p:nvSpPr>
          <p:cNvPr id="4" name="Slide Number Placeholder 3"/>
          <p:cNvSpPr>
            <a:spLocks noGrp="1"/>
          </p:cNvSpPr>
          <p:nvPr>
            <p:ph type="sldNum" sz="quarter" idx="5"/>
          </p:nvPr>
        </p:nvSpPr>
        <p:spPr/>
        <p:txBody>
          <a:bodyPr/>
          <a:lstStyle/>
          <a:p>
            <a:fld id="{758F690D-1390-E546-A425-70EC08E25B7F}" type="slidenum">
              <a:rPr lang="en-US" smtClean="0"/>
              <a:t>109</a:t>
            </a:fld>
            <a:endParaRPr lang="en-US"/>
          </a:p>
        </p:txBody>
      </p:sp>
    </p:spTree>
    <p:extLst>
      <p:ext uri="{BB962C8B-B14F-4D97-AF65-F5344CB8AC3E}">
        <p14:creationId xmlns:p14="http://schemas.microsoft.com/office/powerpoint/2010/main" val="30567212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charset="0"/>
                <a:cs typeface="Arial" charset="0"/>
              </a:rPr>
              <a:t>If we wanted to find the shortest path between all pairs of nodes, we could apply Dijkstra’s algorithm to each vertex:</a:t>
            </a:r>
          </a:p>
          <a:p>
            <a:endParaRPr lang="en-CA" dirty="0"/>
          </a:p>
        </p:txBody>
      </p:sp>
      <p:sp>
        <p:nvSpPr>
          <p:cNvPr id="4" name="Slide Number Placeholder 3"/>
          <p:cNvSpPr>
            <a:spLocks noGrp="1"/>
          </p:cNvSpPr>
          <p:nvPr>
            <p:ph type="sldNum" sz="quarter" idx="5"/>
          </p:nvPr>
        </p:nvSpPr>
        <p:spPr/>
        <p:txBody>
          <a:bodyPr/>
          <a:lstStyle/>
          <a:p>
            <a:pPr>
              <a:defRPr/>
            </a:pPr>
            <a:fld id="{1D019FEE-E5F3-4E7E-BDA8-797900D0A87E}" type="slidenum">
              <a:rPr lang="en-CA" smtClean="0"/>
              <a:pPr>
                <a:defRPr/>
              </a:pPr>
              <a:t>111</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7C81EFBF-4CDE-43DD-95AF-E8CCAABE60A9}" type="slidenum">
              <a:rPr lang="en-CA" smtClean="0"/>
              <a:pPr>
                <a:defRPr/>
              </a:pPr>
              <a:t>112</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113</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114</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115</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116</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117</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F690D-1390-E546-A425-70EC08E25B7F}" type="slidenum">
              <a:rPr lang="en-US" smtClean="0"/>
              <a:t>20</a:t>
            </a:fld>
            <a:endParaRPr lang="en-US"/>
          </a:p>
        </p:txBody>
      </p:sp>
    </p:spTree>
    <p:extLst>
      <p:ext uri="{BB962C8B-B14F-4D97-AF65-F5344CB8AC3E}">
        <p14:creationId xmlns:p14="http://schemas.microsoft.com/office/powerpoint/2010/main" val="19028590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119</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120</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121</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B24AA76-FC2A-439C-BA0F-A326597265D0}" type="slidenum">
              <a:rPr lang="en-CA" smtClean="0"/>
              <a:pPr>
                <a:defRPr/>
              </a:pPr>
              <a:t>122</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784F4-57B7-484E-9848-E24DDB6A61BD}" type="slidenum">
              <a:rPr lang="en-US" smtClean="0"/>
              <a:t>159</a:t>
            </a:fld>
            <a:endParaRPr lang="en-US"/>
          </a:p>
        </p:txBody>
      </p:sp>
    </p:spTree>
    <p:extLst>
      <p:ext uri="{BB962C8B-B14F-4D97-AF65-F5344CB8AC3E}">
        <p14:creationId xmlns:p14="http://schemas.microsoft.com/office/powerpoint/2010/main" val="41648039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784F4-57B7-484E-9848-E24DDB6A61BD}" type="slidenum">
              <a:rPr lang="en-US" smtClean="0"/>
              <a:t>160</a:t>
            </a:fld>
            <a:endParaRPr lang="en-US"/>
          </a:p>
        </p:txBody>
      </p:sp>
    </p:spTree>
    <p:extLst>
      <p:ext uri="{BB962C8B-B14F-4D97-AF65-F5344CB8AC3E}">
        <p14:creationId xmlns:p14="http://schemas.microsoft.com/office/powerpoint/2010/main" val="36429879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784F4-57B7-484E-9848-E24DDB6A61BD}" type="slidenum">
              <a:rPr lang="en-US" smtClean="0"/>
              <a:t>161</a:t>
            </a:fld>
            <a:endParaRPr lang="en-US"/>
          </a:p>
        </p:txBody>
      </p:sp>
    </p:spTree>
    <p:extLst>
      <p:ext uri="{BB962C8B-B14F-4D97-AF65-F5344CB8AC3E}">
        <p14:creationId xmlns:p14="http://schemas.microsoft.com/office/powerpoint/2010/main" val="3340605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a:xfrm>
            <a:off x="838200" y="1691724"/>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a:xfrm>
            <a:off x="7239000" y="6356350"/>
            <a:ext cx="4114800" cy="365125"/>
          </a:xfrm>
        </p:spPr>
        <p:txBody>
          <a:bodyPr/>
          <a:lstStyle>
            <a:lvl1pPr algn="r">
              <a:defRPr b="1">
                <a:solidFill>
                  <a:schemeClr val="tx2"/>
                </a:solidFill>
                <a:latin typeface="+mj-lt"/>
              </a:defRPr>
            </a:lvl1pPr>
          </a:lstStyle>
          <a:p>
            <a:r>
              <a:rPr lang="en-AU"/>
              <a:t>22T2</a:t>
            </a:r>
            <a:endParaRPr lang="en-AU" dirty="0"/>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a:xfrm>
            <a:off x="4724400" y="6356350"/>
            <a:ext cx="2743200" cy="365125"/>
          </a:xfrm>
        </p:spPr>
        <p:txBody>
          <a:bodyPr/>
          <a:lstStyle>
            <a:lvl1pPr algn="ctr">
              <a:defRPr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174817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ormal with ref">
    <p:bg>
      <p:bgPr>
        <a:solidFill>
          <a:schemeClr val="bg1"/>
        </a:solidFill>
        <a:effectLst/>
      </p:bgPr>
    </p:bg>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4132"/>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08887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384340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B06D38D-E92A-6E42-B20B-3B0D4277A539}"/>
              </a:ext>
            </a:extLst>
          </p:cNvPr>
          <p:cNvSpPr txBox="1"/>
          <p:nvPr userDrawn="1"/>
        </p:nvSpPr>
        <p:spPr>
          <a:xfrm>
            <a:off x="5362466" y="2239017"/>
            <a:ext cx="1467068" cy="369332"/>
          </a:xfrm>
          <a:prstGeom prst="rect">
            <a:avLst/>
          </a:prstGeom>
          <a:noFill/>
        </p:spPr>
        <p:txBody>
          <a:bodyPr wrap="none" rtlCol="0">
            <a:spAutoFit/>
          </a:bodyPr>
          <a:lstStyle/>
          <a:p>
            <a:r>
              <a:rPr lang="en-US" altLang="zh-CN" b="1" i="1" dirty="0">
                <a:solidFill>
                  <a:schemeClr val="tx2">
                    <a:lumMod val="60000"/>
                    <a:lumOff val="40000"/>
                  </a:schemeClr>
                </a:solidFill>
                <a:latin typeface="Arial" panose="020B0604020202020204" pitchFamily="34" charset="0"/>
                <a:cs typeface="Arial" panose="020B0604020202020204" pitchFamily="34" charset="0"/>
              </a:rPr>
              <a:t>////////////////////</a:t>
            </a:r>
            <a:endParaRPr lang="en-US" b="1" i="1"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35" name="Title 4">
            <a:extLst>
              <a:ext uri="{FF2B5EF4-FFF2-40B4-BE49-F238E27FC236}">
                <a16:creationId xmlns:a16="http://schemas.microsoft.com/office/drawing/2014/main" id="{6F2DC139-468D-644D-8DFE-C182C613113A}"/>
              </a:ext>
            </a:extLst>
          </p:cNvPr>
          <p:cNvSpPr>
            <a:spLocks noGrp="1"/>
          </p:cNvSpPr>
          <p:nvPr>
            <p:ph type="title" hasCustomPrompt="1"/>
          </p:nvPr>
        </p:nvSpPr>
        <p:spPr>
          <a:xfrm>
            <a:off x="1531851" y="3032506"/>
            <a:ext cx="8986058" cy="1325563"/>
          </a:xfrm>
        </p:spPr>
        <p:txBody>
          <a:bodyPr>
            <a:normAutofit/>
          </a:bodyPr>
          <a:lstStyle>
            <a:lvl1pPr algn="ctr">
              <a:defRPr sz="360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Tree>
    <p:extLst>
      <p:ext uri="{BB962C8B-B14F-4D97-AF65-F5344CB8AC3E}">
        <p14:creationId xmlns:p14="http://schemas.microsoft.com/office/powerpoint/2010/main" val="3890866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1" name="文本框 5">
            <a:extLst>
              <a:ext uri="{FF2B5EF4-FFF2-40B4-BE49-F238E27FC236}">
                <a16:creationId xmlns:a16="http://schemas.microsoft.com/office/drawing/2014/main" id="{9967279D-587E-D545-94DE-D46C5A540E73}"/>
              </a:ext>
            </a:extLst>
          </p:cNvPr>
          <p:cNvSpPr txBox="1"/>
          <p:nvPr userDrawn="1"/>
        </p:nvSpPr>
        <p:spPr>
          <a:xfrm>
            <a:off x="208060" y="427081"/>
            <a:ext cx="806606"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tx2">
                    <a:lumMod val="60000"/>
                    <a:lumOff val="40000"/>
                  </a:schemeClr>
                </a:solidFill>
                <a:latin typeface="+mn-lt"/>
                <a:ea typeface="微软雅黑" panose="020B0503020204020204" pitchFamily="34" charset="-122"/>
                <a:cs typeface="Arial" panose="020B0604020202020204" pitchFamily="34" charset="0"/>
              </a:rPr>
              <a:t>‹#›</a:t>
            </a:fld>
            <a:endParaRPr lang="zh-CN" altLang="en-US" sz="2200" b="0" i="0" kern="100" dirty="0">
              <a:solidFill>
                <a:schemeClr val="tx2">
                  <a:lumMod val="60000"/>
                  <a:lumOff val="40000"/>
                </a:schemeClr>
              </a:solidFill>
              <a:latin typeface="+mn-lt"/>
              <a:ea typeface="微软雅黑" panose="020B0503020204020204" pitchFamily="34" charset="-122"/>
              <a:cs typeface="Arial" panose="020B0604020202020204" pitchFamily="34" charset="0"/>
            </a:endParaRPr>
          </a:p>
        </p:txBody>
      </p:sp>
      <p:grpSp>
        <p:nvGrpSpPr>
          <p:cNvPr id="32" name="组合 6">
            <a:extLst>
              <a:ext uri="{FF2B5EF4-FFF2-40B4-BE49-F238E27FC236}">
                <a16:creationId xmlns:a16="http://schemas.microsoft.com/office/drawing/2014/main" id="{D8B7C05D-15B4-FB4B-95C7-C38B5CDF7C1C}"/>
              </a:ext>
            </a:extLst>
          </p:cNvPr>
          <p:cNvGrpSpPr/>
          <p:nvPr userDrawn="1"/>
        </p:nvGrpSpPr>
        <p:grpSpPr>
          <a:xfrm>
            <a:off x="111063" y="175990"/>
            <a:ext cx="1004102" cy="927986"/>
            <a:chOff x="3627746" y="1200316"/>
            <a:chExt cx="944625" cy="927986"/>
          </a:xfrm>
        </p:grpSpPr>
        <p:grpSp>
          <p:nvGrpSpPr>
            <p:cNvPr id="33" name="组合 7">
              <a:extLst>
                <a:ext uri="{FF2B5EF4-FFF2-40B4-BE49-F238E27FC236}">
                  <a16:creationId xmlns:a16="http://schemas.microsoft.com/office/drawing/2014/main" id="{BB3A2B2C-BA9D-4149-A9AB-0F5DD2171C38}"/>
                </a:ext>
              </a:extLst>
            </p:cNvPr>
            <p:cNvGrpSpPr/>
            <p:nvPr/>
          </p:nvGrpSpPr>
          <p:grpSpPr>
            <a:xfrm>
              <a:off x="4339636" y="1200316"/>
              <a:ext cx="232735" cy="235114"/>
              <a:chOff x="4387704" y="1106340"/>
              <a:chExt cx="232735" cy="235114"/>
            </a:xfrm>
          </p:grpSpPr>
          <p:cxnSp>
            <p:nvCxnSpPr>
              <p:cNvPr id="37" name="直接连接符 11">
                <a:extLst>
                  <a:ext uri="{FF2B5EF4-FFF2-40B4-BE49-F238E27FC236}">
                    <a16:creationId xmlns:a16="http://schemas.microsoft.com/office/drawing/2014/main" id="{668FE07B-8646-204F-85F5-331A37D76297}"/>
                  </a:ext>
                </a:extLst>
              </p:cNvPr>
              <p:cNvCxnSpPr>
                <a:cxnSpLocks/>
              </p:cNvCxnSpPr>
              <p:nvPr/>
            </p:nvCxnSpPr>
            <p:spPr>
              <a:xfrm flipH="1">
                <a:off x="4387704" y="1108721"/>
                <a:ext cx="232735" cy="23273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61ABB720-C1A3-CA4B-B260-5534B3244244}"/>
                  </a:ext>
                </a:extLst>
              </p:cNvPr>
              <p:cNvCxnSpPr>
                <a:cxnSpLocks/>
              </p:cNvCxnSpPr>
              <p:nvPr/>
            </p:nvCxnSpPr>
            <p:spPr>
              <a:xfrm flipH="1">
                <a:off x="4425478" y="1106340"/>
                <a:ext cx="128616" cy="12861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8">
              <a:extLst>
                <a:ext uri="{FF2B5EF4-FFF2-40B4-BE49-F238E27FC236}">
                  <a16:creationId xmlns:a16="http://schemas.microsoft.com/office/drawing/2014/main" id="{A1B2D424-5C00-6D45-979D-4E63EE2A1183}"/>
                </a:ext>
              </a:extLst>
            </p:cNvPr>
            <p:cNvGrpSpPr/>
            <p:nvPr/>
          </p:nvGrpSpPr>
          <p:grpSpPr>
            <a:xfrm flipH="1" flipV="1">
              <a:off x="3627746" y="1893188"/>
              <a:ext cx="232735" cy="235114"/>
              <a:chOff x="4387704" y="1106340"/>
              <a:chExt cx="232735" cy="235114"/>
            </a:xfrm>
          </p:grpSpPr>
          <p:cxnSp>
            <p:nvCxnSpPr>
              <p:cNvPr id="35" name="直接连接符 9">
                <a:extLst>
                  <a:ext uri="{FF2B5EF4-FFF2-40B4-BE49-F238E27FC236}">
                    <a16:creationId xmlns:a16="http://schemas.microsoft.com/office/drawing/2014/main" id="{E8BD54E3-E72B-8B48-8589-CCFE18E8B0C8}"/>
                  </a:ext>
                </a:extLst>
              </p:cNvPr>
              <p:cNvCxnSpPr>
                <a:cxnSpLocks/>
              </p:cNvCxnSpPr>
              <p:nvPr/>
            </p:nvCxnSpPr>
            <p:spPr>
              <a:xfrm flipH="1">
                <a:off x="4387704" y="1108721"/>
                <a:ext cx="232735" cy="232733"/>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10">
                <a:extLst>
                  <a:ext uri="{FF2B5EF4-FFF2-40B4-BE49-F238E27FC236}">
                    <a16:creationId xmlns:a16="http://schemas.microsoft.com/office/drawing/2014/main" id="{1A1D1A6B-834C-9F4D-9420-F1BF3E1C9598}"/>
                  </a:ext>
                </a:extLst>
              </p:cNvPr>
              <p:cNvCxnSpPr>
                <a:cxnSpLocks/>
              </p:cNvCxnSpPr>
              <p:nvPr/>
            </p:nvCxnSpPr>
            <p:spPr>
              <a:xfrm flipH="1">
                <a:off x="4425478" y="1106340"/>
                <a:ext cx="128616" cy="12861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39" name="直接连接符 14">
            <a:extLst>
              <a:ext uri="{FF2B5EF4-FFF2-40B4-BE49-F238E27FC236}">
                <a16:creationId xmlns:a16="http://schemas.microsoft.com/office/drawing/2014/main" id="{DE3B50EB-B861-D944-9F43-2E8B2B348AF8}"/>
              </a:ext>
            </a:extLst>
          </p:cNvPr>
          <p:cNvCxnSpPr>
            <a:cxnSpLocks/>
          </p:cNvCxnSpPr>
          <p:nvPr userDrawn="1"/>
        </p:nvCxnSpPr>
        <p:spPr>
          <a:xfrm>
            <a:off x="882824" y="924065"/>
            <a:ext cx="11091460" cy="0"/>
          </a:xfrm>
          <a:prstGeom prst="line">
            <a:avLst/>
          </a:prstGeom>
          <a:ln w="317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6">
            <a:extLst>
              <a:ext uri="{FF2B5EF4-FFF2-40B4-BE49-F238E27FC236}">
                <a16:creationId xmlns:a16="http://schemas.microsoft.com/office/drawing/2014/main" id="{09B7D29C-4C0B-8647-B53F-51DC059D5AAC}"/>
              </a:ext>
            </a:extLst>
          </p:cNvPr>
          <p:cNvSpPr>
            <a:spLocks noGrp="1"/>
          </p:cNvSpPr>
          <p:nvPr>
            <p:ph type="body" sz="quarter" idx="10" hasCustomPrompt="1"/>
          </p:nvPr>
        </p:nvSpPr>
        <p:spPr>
          <a:xfrm>
            <a:off x="1055688" y="432514"/>
            <a:ext cx="10907712" cy="481387"/>
          </a:xfrm>
        </p:spPr>
        <p:txBody>
          <a:bodyPr lIns="0" anchor="ctr" anchorCtr="0">
            <a:noAutofit/>
          </a:bodyPr>
          <a:lstStyle>
            <a:lvl1pPr marL="0" indent="0">
              <a:buNone/>
              <a:defRPr sz="3200" b="0">
                <a:latin typeface="+mj-lt"/>
                <a:cs typeface="Arial" panose="020B0604020202020204" pitchFamily="34" charset="0"/>
              </a:defRPr>
            </a:lvl1pPr>
          </a:lstStyle>
          <a:p>
            <a:pPr lvl="0"/>
            <a:r>
              <a:rPr lang="en-US" dirty="0"/>
              <a:t>Title</a:t>
            </a:r>
            <a:r>
              <a:rPr lang="zh-CN" altLang="en-US" dirty="0"/>
              <a:t> </a:t>
            </a:r>
            <a:r>
              <a:rPr lang="en-US" altLang="zh-CN" dirty="0"/>
              <a:t>of this slide</a:t>
            </a:r>
            <a:endParaRPr lang="en-US" dirty="0"/>
          </a:p>
        </p:txBody>
      </p:sp>
      <p:sp>
        <p:nvSpPr>
          <p:cNvPr id="41" name="Text Placeholder 2">
            <a:extLst>
              <a:ext uri="{FF2B5EF4-FFF2-40B4-BE49-F238E27FC236}">
                <a16:creationId xmlns:a16="http://schemas.microsoft.com/office/drawing/2014/main" id="{7656FF8D-761C-3840-AB33-743A863B6802}"/>
              </a:ext>
            </a:extLst>
          </p:cNvPr>
          <p:cNvSpPr>
            <a:spLocks noGrp="1"/>
          </p:cNvSpPr>
          <p:nvPr>
            <p:ph type="body" sz="quarter" idx="11" hasCustomPrompt="1"/>
          </p:nvPr>
        </p:nvSpPr>
        <p:spPr>
          <a:xfrm>
            <a:off x="1524474" y="5872975"/>
            <a:ext cx="9718731" cy="338554"/>
          </a:xfrm>
        </p:spPr>
        <p:txBody>
          <a:bodyPr wrap="square">
            <a:spAutoFit/>
          </a:bodyPr>
          <a:lstStyle>
            <a:lvl1pPr marL="0" indent="0" algn="ctr">
              <a:spcBef>
                <a:spcPts val="400"/>
              </a:spcBef>
              <a:buNone/>
              <a:defRPr sz="1600" i="1"/>
            </a:lvl1pPr>
          </a:lstStyle>
          <a:p>
            <a:pPr lvl="0"/>
            <a:r>
              <a:rPr lang="en-US" dirty="0"/>
              <a:t>Reference</a:t>
            </a:r>
          </a:p>
        </p:txBody>
      </p:sp>
    </p:spTree>
    <p:extLst>
      <p:ext uri="{BB962C8B-B14F-4D97-AF65-F5344CB8AC3E}">
        <p14:creationId xmlns:p14="http://schemas.microsoft.com/office/powerpoint/2010/main" val="262303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786837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B6AB72-1362-4158-B579-EADB03DE9755}"/>
              </a:ext>
            </a:extLst>
          </p:cNvPr>
          <p:cNvSpPr/>
          <p:nvPr userDrawn="1"/>
        </p:nvSpPr>
        <p:spPr>
          <a:xfrm>
            <a:off x="0" y="1"/>
            <a:ext cx="12192000" cy="136524"/>
          </a:xfrm>
          <a:prstGeom prst="rect">
            <a:avLst/>
          </a:prstGeom>
          <a:solidFill>
            <a:srgbClr val="343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84A8BD6D-3A42-4642-BECD-39000DE8E6CB}"/>
              </a:ext>
            </a:extLst>
          </p:cNvPr>
          <p:cNvSpPr>
            <a:spLocks noGrp="1"/>
          </p:cNvSpPr>
          <p:nvPr>
            <p:ph type="body" sz="quarter" idx="13" hasCustomPrompt="1"/>
          </p:nvPr>
        </p:nvSpPr>
        <p:spPr>
          <a:xfrm>
            <a:off x="1339829" y="543013"/>
            <a:ext cx="9512342" cy="588419"/>
          </a:xfrm>
        </p:spPr>
        <p:txBody>
          <a:bodyPr anchor="b"/>
          <a:lstStyle>
            <a:lvl1pPr marL="0" indent="0">
              <a:buNone/>
              <a:defRPr b="1">
                <a:solidFill>
                  <a:schemeClr val="tx1"/>
                </a:solidFill>
                <a:latin typeface="Rubik" pitchFamily="2" charset="-79"/>
                <a:ea typeface="Tahoma" panose="020B0604030504040204" pitchFamily="34" charset="0"/>
                <a:cs typeface="Rubik" pitchFamily="2" charset="-79"/>
              </a:defRPr>
            </a:lvl1pPr>
          </a:lstStyle>
          <a:p>
            <a:pPr lvl="0"/>
            <a:r>
              <a:rPr lang="en-US" dirty="0"/>
              <a:t>Add Title</a:t>
            </a:r>
          </a:p>
        </p:txBody>
      </p:sp>
      <p:sp>
        <p:nvSpPr>
          <p:cNvPr id="8" name="Slide Number Placeholder 4">
            <a:extLst>
              <a:ext uri="{FF2B5EF4-FFF2-40B4-BE49-F238E27FC236}">
                <a16:creationId xmlns:a16="http://schemas.microsoft.com/office/drawing/2014/main" id="{7A82708A-4E84-41F3-BD1C-0662C05F9FE6}"/>
              </a:ext>
            </a:extLst>
          </p:cNvPr>
          <p:cNvSpPr>
            <a:spLocks noGrp="1"/>
          </p:cNvSpPr>
          <p:nvPr>
            <p:ph type="sldNum" sz="quarter" idx="12"/>
          </p:nvPr>
        </p:nvSpPr>
        <p:spPr>
          <a:xfrm>
            <a:off x="4724400" y="6356351"/>
            <a:ext cx="2743200" cy="365125"/>
          </a:xfrm>
        </p:spPr>
        <p:txBody>
          <a:bodyPr/>
          <a:lstStyle>
            <a:lvl1pPr algn="ctr">
              <a:defRPr sz="1400" b="1">
                <a:solidFill>
                  <a:schemeClr val="accent2"/>
                </a:solidFill>
                <a:latin typeface="Rubik" pitchFamily="2" charset="-79"/>
                <a:ea typeface="Tahoma" panose="020B0604030504040204" pitchFamily="34" charset="0"/>
                <a:cs typeface="Rubik" pitchFamily="2" charset="-79"/>
              </a:defRPr>
            </a:lvl1pPr>
          </a:lstStyle>
          <a:p>
            <a:fld id="{F91FD717-4B6E-4EA7-A96E-C6EDC620079C}" type="slidenum">
              <a:rPr lang="en-US" smtClean="0"/>
              <a:pPr/>
              <a:t>‹#›</a:t>
            </a:fld>
            <a:endParaRPr lang="en-US" dirty="0"/>
          </a:p>
        </p:txBody>
      </p:sp>
    </p:spTree>
    <p:extLst>
      <p:ext uri="{BB962C8B-B14F-4D97-AF65-F5344CB8AC3E}">
        <p14:creationId xmlns:p14="http://schemas.microsoft.com/office/powerpoint/2010/main" val="4045939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0"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6665A119-7841-440B-9632-B345D52427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77587" y="-436789"/>
            <a:ext cx="6560127" cy="7731578"/>
          </a:xfrm>
          <a:prstGeom prst="rect">
            <a:avLst/>
          </a:prstGeom>
        </p:spPr>
      </p:pic>
      <p:pic>
        <p:nvPicPr>
          <p:cNvPr id="5" name="Picture 4" descr="UNSW Sydney Logo">
            <a:extLst>
              <a:ext uri="{FF2B5EF4-FFF2-40B4-BE49-F238E27FC236}">
                <a16:creationId xmlns:a16="http://schemas.microsoft.com/office/drawing/2014/main" id="{846E7131-CAF1-BC4F-A807-B1CBBFB4E87A}"/>
              </a:ext>
            </a:extLst>
          </p:cNvPr>
          <p:cNvPicPr>
            <a:picLocks noChangeAspect="1"/>
          </p:cNvPicPr>
          <p:nvPr userDrawn="1"/>
        </p:nvPicPr>
        <p:blipFill>
          <a:blip r:embed="rId4"/>
          <a:srcRect/>
          <a:stretch/>
        </p:blipFill>
        <p:spPr>
          <a:xfrm>
            <a:off x="243895" y="5356158"/>
            <a:ext cx="1188000" cy="1240241"/>
          </a:xfrm>
          <a:prstGeom prst="rect">
            <a:avLst/>
          </a:prstGeom>
        </p:spPr>
      </p:pic>
    </p:spTree>
    <p:extLst>
      <p:ext uri="{BB962C8B-B14F-4D97-AF65-F5344CB8AC3E}">
        <p14:creationId xmlns:p14="http://schemas.microsoft.com/office/powerpoint/2010/main" val="21573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586887" y="1342548"/>
            <a:ext cx="1018227" cy="369332"/>
          </a:xfrm>
          <a:prstGeom prst="rect">
            <a:avLst/>
          </a:prstGeom>
          <a:noFill/>
        </p:spPr>
        <p:txBody>
          <a:bodyPr wrap="none" rtlCol="0">
            <a:spAutoFit/>
          </a:bodyPr>
          <a:lstStyle/>
          <a:p>
            <a:r>
              <a:rPr lang="en-US" altLang="zh-CN" sz="1800" b="1" i="1" dirty="0">
                <a:solidFill>
                  <a:schemeClr val="accent6"/>
                </a:solidFill>
                <a:latin typeface="Arial" panose="020B0604020202020204" pitchFamily="34" charset="0"/>
                <a:cs typeface="Arial" panose="020B0604020202020204" pitchFamily="34" charset="0"/>
              </a:rPr>
              <a:t>/////////////</a:t>
            </a:r>
            <a:endParaRPr lang="en-US" sz="180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69" y="1607340"/>
            <a:ext cx="8986059"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3303585" y="3429000"/>
            <a:ext cx="5584827"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23888187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文本框 5">
            <a:extLst>
              <a:ext uri="{FF2B5EF4-FFF2-40B4-BE49-F238E27FC236}">
                <a16:creationId xmlns:a16="http://schemas.microsoft.com/office/drawing/2014/main" id="{10D19B45-DCAB-4E10-ADBA-3D1A523A2AF8}"/>
              </a:ext>
            </a:extLst>
          </p:cNvPr>
          <p:cNvSpPr txBox="1"/>
          <p:nvPr userDrawn="1"/>
        </p:nvSpPr>
        <p:spPr>
          <a:xfrm>
            <a:off x="208061" y="427083"/>
            <a:ext cx="758827" cy="346249"/>
          </a:xfrm>
          <a:prstGeom prst="rect">
            <a:avLst/>
          </a:prstGeom>
          <a:noFill/>
        </p:spPr>
        <p:txBody>
          <a:bodyPr wrap="square" rtlCol="0">
            <a:spAutoFit/>
          </a:bodyPr>
          <a:lstStyle/>
          <a:p>
            <a:pPr algn="ctr"/>
            <a:fld id="{FAF7D4CD-A712-E246-8520-7DB1D7C5AF13}" type="slidenum">
              <a:rPr lang="zh-CN" altLang="en-US" sz="1650" b="0" i="0" kern="100" smtClean="0">
                <a:solidFill>
                  <a:srgbClr val="002B91"/>
                </a:solidFill>
                <a:latin typeface="+mn-lt"/>
                <a:ea typeface="微软雅黑" panose="020B0503020204020204" pitchFamily="34" charset="-122"/>
                <a:cs typeface="Arial" panose="020B0604020202020204" pitchFamily="34" charset="0"/>
              </a:rPr>
              <a:t>‹#›</a:t>
            </a:fld>
            <a:endParaRPr lang="zh-CN" altLang="en-US" sz="1650" b="0" i="0" kern="100" dirty="0">
              <a:solidFill>
                <a:srgbClr val="002B91"/>
              </a:solidFill>
              <a:latin typeface="+mn-lt"/>
              <a:ea typeface="微软雅黑" panose="020B0503020204020204" pitchFamily="34" charset="-122"/>
              <a:cs typeface="Arial" panose="020B0604020202020204" pitchFamily="34" charset="0"/>
            </a:endParaRPr>
          </a:p>
        </p:txBody>
      </p:sp>
      <p:grpSp>
        <p:nvGrpSpPr>
          <p:cNvPr id="10" name="组合 6">
            <a:extLst>
              <a:ext uri="{FF2B5EF4-FFF2-40B4-BE49-F238E27FC236}">
                <a16:creationId xmlns:a16="http://schemas.microsoft.com/office/drawing/2014/main" id="{EFBD9811-FF8A-45F9-BF5F-5314BFD7B24D}"/>
              </a:ext>
            </a:extLst>
          </p:cNvPr>
          <p:cNvGrpSpPr/>
          <p:nvPr userDrawn="1"/>
        </p:nvGrpSpPr>
        <p:grpSpPr>
          <a:xfrm>
            <a:off x="111065" y="175990"/>
            <a:ext cx="944625" cy="927986"/>
            <a:chOff x="3627746" y="1200316"/>
            <a:chExt cx="944625" cy="927986"/>
          </a:xfrm>
        </p:grpSpPr>
        <p:grpSp>
          <p:nvGrpSpPr>
            <p:cNvPr id="11" name="组合 7">
              <a:extLst>
                <a:ext uri="{FF2B5EF4-FFF2-40B4-BE49-F238E27FC236}">
                  <a16:creationId xmlns:a16="http://schemas.microsoft.com/office/drawing/2014/main" id="{4313D3C5-0A0B-4524-BA54-868537483AD9}"/>
                </a:ext>
              </a:extLst>
            </p:cNvPr>
            <p:cNvGrpSpPr/>
            <p:nvPr/>
          </p:nvGrpSpPr>
          <p:grpSpPr>
            <a:xfrm>
              <a:off x="4339636" y="1200316"/>
              <a:ext cx="232735" cy="235114"/>
              <a:chOff x="4387704" y="1106340"/>
              <a:chExt cx="232735" cy="235114"/>
            </a:xfrm>
          </p:grpSpPr>
          <p:cxnSp>
            <p:nvCxnSpPr>
              <p:cNvPr id="15" name="直接连接符 11">
                <a:extLst>
                  <a:ext uri="{FF2B5EF4-FFF2-40B4-BE49-F238E27FC236}">
                    <a16:creationId xmlns:a16="http://schemas.microsoft.com/office/drawing/2014/main" id="{96D7DB2F-11AD-4559-AA7F-CFBE646B3D3D}"/>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6" name="直接连接符 12">
                <a:extLst>
                  <a:ext uri="{FF2B5EF4-FFF2-40B4-BE49-F238E27FC236}">
                    <a16:creationId xmlns:a16="http://schemas.microsoft.com/office/drawing/2014/main" id="{57638E39-DA00-426A-A96D-2C22673F98C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nvGrpSpPr>
            <p:cNvPr id="12" name="组合 8">
              <a:extLst>
                <a:ext uri="{FF2B5EF4-FFF2-40B4-BE49-F238E27FC236}">
                  <a16:creationId xmlns:a16="http://schemas.microsoft.com/office/drawing/2014/main" id="{6B6A0A0B-5D03-4550-BBF0-D0BB2EA21C4E}"/>
                </a:ext>
              </a:extLst>
            </p:cNvPr>
            <p:cNvGrpSpPr/>
            <p:nvPr/>
          </p:nvGrpSpPr>
          <p:grpSpPr>
            <a:xfrm flipH="1" flipV="1">
              <a:off x="3627746" y="1893188"/>
              <a:ext cx="232735" cy="235114"/>
              <a:chOff x="4387704" y="1106340"/>
              <a:chExt cx="232735" cy="235114"/>
            </a:xfrm>
          </p:grpSpPr>
          <p:cxnSp>
            <p:nvCxnSpPr>
              <p:cNvPr id="13" name="直接连接符 9">
                <a:extLst>
                  <a:ext uri="{FF2B5EF4-FFF2-40B4-BE49-F238E27FC236}">
                    <a16:creationId xmlns:a16="http://schemas.microsoft.com/office/drawing/2014/main" id="{C04EF238-17BC-4D08-A496-38BF3A99090C}"/>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534B1F2E-30CD-4858-A8CD-9B40B0A73B6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4">
            <a:extLst>
              <a:ext uri="{FF2B5EF4-FFF2-40B4-BE49-F238E27FC236}">
                <a16:creationId xmlns:a16="http://schemas.microsoft.com/office/drawing/2014/main" id="{C21516C7-8B33-4E05-8564-7E77902D6F1C}"/>
              </a:ext>
            </a:extLst>
          </p:cNvPr>
          <p:cNvCxnSpPr>
            <a:cxnSpLocks/>
          </p:cNvCxnSpPr>
          <p:nvPr userDrawn="1"/>
        </p:nvCxnSpPr>
        <p:spPr>
          <a:xfrm>
            <a:off x="882824" y="924065"/>
            <a:ext cx="10434464" cy="0"/>
          </a:xfrm>
          <a:prstGeom prst="line">
            <a:avLst/>
          </a:prstGeom>
          <a:ln w="31750">
            <a:solidFill>
              <a:srgbClr val="002B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47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 id="2147483688" r:id="rId7"/>
    <p:sldLayoutId id="2147483692" r:id="rId8"/>
    <p:sldLayoutId id="2147483693" r:id="rId9"/>
  </p:sldLayoutIdLst>
  <p:hf hdr="0" dt="0"/>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22T2</a:t>
            </a:r>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4"/>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9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8"/>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519360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31.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4.wmf"/><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image" Target="../media/image33.png"/><Relationship Id="rId4" Type="http://schemas.openxmlformats.org/officeDocument/2006/relationships/image" Target="../media/image32.wmf"/></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wmf"/><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oleObject" Target="../embeddings/oleObject5.bin"/><Relationship Id="rId5" Type="http://schemas.openxmlformats.org/officeDocument/2006/relationships/image" Target="../media/image36.wmf"/><Relationship Id="rId4" Type="http://schemas.openxmlformats.org/officeDocument/2006/relationships/oleObject" Target="../embeddings/oleObject4.bin"/></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wmf"/><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oleObject" Target="../embeddings/oleObject7.bin"/><Relationship Id="rId5" Type="http://schemas.openxmlformats.org/officeDocument/2006/relationships/image" Target="../media/image38.w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wmf"/><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oleObject" Target="../embeddings/oleObject9.bin"/><Relationship Id="rId5" Type="http://schemas.openxmlformats.org/officeDocument/2006/relationships/image" Target="../media/image40.wmf"/><Relationship Id="rId4" Type="http://schemas.openxmlformats.org/officeDocument/2006/relationships/oleObject" Target="../embeddings/oleObject8.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wm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wmf"/></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2.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w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4.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0.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5.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6.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7.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8.wmf"/></Relationships>
</file>

<file path=ppt/slides/_rels/slide13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6.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3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7.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3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28.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39.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29.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63.w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31.bin"/><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32.bin"/><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69.wmf"/></Relationships>
</file>

<file path=ppt/slides/_rels/slide14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34.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35.bin"/><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71.wmf"/></Relationships>
</file>

<file path=ppt/slides/_rels/slide15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37.bin"/><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1.w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1.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1.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1.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8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62F43-9BC3-88C7-024B-A8308EF7CB36}"/>
              </a:ext>
            </a:extLst>
          </p:cNvPr>
          <p:cNvSpPr txBox="1"/>
          <p:nvPr/>
        </p:nvSpPr>
        <p:spPr>
          <a:xfrm>
            <a:off x="310055" y="2105561"/>
            <a:ext cx="10949184" cy="1107996"/>
          </a:xfrm>
          <a:prstGeom prst="rect">
            <a:avLst/>
          </a:prstGeom>
          <a:noFill/>
        </p:spPr>
        <p:txBody>
          <a:bodyPr wrap="square" rtlCol="0">
            <a:spAutoFit/>
          </a:bodyPr>
          <a:lstStyle/>
          <a:p>
            <a:r>
              <a:rPr lang="en-US" sz="6600" dirty="0">
                <a:latin typeface="+mj-lt"/>
                <a:cs typeface="Arial" panose="020B0604020202020204" pitchFamily="34" charset="0"/>
              </a:rPr>
              <a:t>Path &amp; Reachability (</a:t>
            </a:r>
            <a:r>
              <a:rPr lang="en-US" sz="6600" dirty="0" err="1">
                <a:latin typeface="+mj-lt"/>
                <a:cs typeface="Arial" panose="020B0604020202020204" pitchFamily="34" charset="0"/>
              </a:rPr>
              <a:t>Cont</a:t>
            </a:r>
            <a:r>
              <a:rPr lang="en-US" sz="6600" dirty="0">
                <a:latin typeface="+mj-lt"/>
                <a:cs typeface="Arial" panose="020B0604020202020204" pitchFamily="34" charset="0"/>
              </a:rPr>
              <a:t>)</a:t>
            </a:r>
            <a:endParaRPr lang="en-US" sz="4800" dirty="0">
              <a:latin typeface="+mj-lt"/>
              <a:cs typeface="Arial" panose="020B0604020202020204" pitchFamily="34" charset="0"/>
            </a:endParaRPr>
          </a:p>
        </p:txBody>
      </p:sp>
      <p:sp>
        <p:nvSpPr>
          <p:cNvPr id="4" name="TextBox 3">
            <a:extLst>
              <a:ext uri="{FF2B5EF4-FFF2-40B4-BE49-F238E27FC236}">
                <a16:creationId xmlns:a16="http://schemas.microsoft.com/office/drawing/2014/main" id="{2481AC27-9413-0C51-B721-B70699922FA6}"/>
              </a:ext>
            </a:extLst>
          </p:cNvPr>
          <p:cNvSpPr txBox="1"/>
          <p:nvPr/>
        </p:nvSpPr>
        <p:spPr>
          <a:xfrm>
            <a:off x="408909" y="3541012"/>
            <a:ext cx="2530658" cy="506292"/>
          </a:xfrm>
          <a:prstGeom prst="rect">
            <a:avLst/>
          </a:prstGeom>
          <a:noFill/>
        </p:spPr>
        <p:txBody>
          <a:bodyPr wrap="square" rtlCol="0">
            <a:spAutoFit/>
          </a:bodyPr>
          <a:lstStyle/>
          <a:p>
            <a:pPr>
              <a:lnSpc>
                <a:spcPct val="150000"/>
              </a:lnSpc>
            </a:pPr>
            <a:r>
              <a:rPr lang="en-US" sz="2000" b="1" dirty="0">
                <a:latin typeface="+mj-lt"/>
                <a:ea typeface="Roboto" panose="02000000000000000000" pitchFamily="2" charset="0"/>
                <a:cs typeface="Arial" panose="020B0604020202020204" pitchFamily="34" charset="0"/>
              </a:rPr>
              <a:t>COMP9312_22T2</a:t>
            </a:r>
          </a:p>
        </p:txBody>
      </p:sp>
    </p:spTree>
    <p:extLst>
      <p:ext uri="{BB962C8B-B14F-4D97-AF65-F5344CB8AC3E}">
        <p14:creationId xmlns:p14="http://schemas.microsoft.com/office/powerpoint/2010/main" val="106186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Dijkstra’s Algorithm</a:t>
            </a:r>
          </a:p>
        </p:txBody>
      </p:sp>
    </p:spTree>
    <p:extLst>
      <p:ext uri="{BB962C8B-B14F-4D97-AF65-F5344CB8AC3E}">
        <p14:creationId xmlns:p14="http://schemas.microsoft.com/office/powerpoint/2010/main" val="31844451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cs typeface="Arial" charset="0"/>
              </a:rPr>
              <a:t>Admissible Heuristics</a:t>
            </a:r>
            <a:endParaRPr lang="en-CA" altLang="en-US" sz="3200" dirty="0">
              <a:cs typeface="Arial" charset="0"/>
            </a:endParaRPr>
          </a:p>
        </p:txBody>
      </p:sp>
      <p:sp>
        <p:nvSpPr>
          <p:cNvPr id="2867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Admissible heuristics </a:t>
            </a:r>
            <a:r>
              <a:rPr lang="en-CA" altLang="en-US" sz="2400" dirty="0">
                <a:latin typeface="Times New Roman" pitchFamily="18" charset="0"/>
                <a:cs typeface="Arial" charset="0"/>
              </a:rPr>
              <a:t>h</a:t>
            </a:r>
            <a:r>
              <a:rPr lang="en-CA" altLang="en-US" sz="2400" dirty="0">
                <a:latin typeface="Arial" charset="0"/>
                <a:cs typeface="Arial" charset="0"/>
              </a:rPr>
              <a:t>:</a:t>
            </a:r>
          </a:p>
          <a:p>
            <a:pPr lvl="1"/>
            <a:r>
              <a:rPr lang="en-CA" altLang="en-US" sz="2000" dirty="0">
                <a:latin typeface="Arial" charset="0"/>
                <a:cs typeface="Arial" charset="0"/>
              </a:rPr>
              <a:t>Let </a:t>
            </a:r>
            <a:r>
              <a:rPr lang="en-CA" altLang="en-US" sz="2000" dirty="0">
                <a:latin typeface="Times New Roman" pitchFamily="18" charset="0"/>
                <a:cs typeface="Arial" charset="0"/>
              </a:rPr>
              <a:t>d(</a:t>
            </a:r>
            <a:r>
              <a:rPr lang="en-CA" altLang="en-US" sz="2000" i="1" dirty="0">
                <a:latin typeface="Times New Roman" pitchFamily="18" charset="0"/>
                <a:cs typeface="Arial" charset="0"/>
              </a:rPr>
              <a:t>u</a:t>
            </a:r>
            <a:r>
              <a:rPr lang="en-CA" altLang="en-US" sz="2000" dirty="0">
                <a:latin typeface="Times New Roman" pitchFamily="18" charset="0"/>
                <a:cs typeface="Arial" charset="0"/>
              </a:rPr>
              <a:t>, </a:t>
            </a:r>
            <a:r>
              <a:rPr lang="en-CA" altLang="en-US" sz="2000" i="1" dirty="0">
                <a:latin typeface="Times New Roman" pitchFamily="18" charset="0"/>
                <a:cs typeface="Arial" charset="0"/>
              </a:rPr>
              <a:t>v</a:t>
            </a:r>
            <a:r>
              <a:rPr lang="en-CA" altLang="en-US" sz="2000" dirty="0">
                <a:latin typeface="Times New Roman" pitchFamily="18" charset="0"/>
                <a:cs typeface="Arial" charset="0"/>
              </a:rPr>
              <a:t>)</a:t>
            </a:r>
            <a:r>
              <a:rPr lang="en-CA" altLang="en-US" sz="2000" dirty="0">
                <a:latin typeface="Arial" charset="0"/>
                <a:cs typeface="Arial" charset="0"/>
              </a:rPr>
              <a:t> represent the actual shortest distance from </a:t>
            </a:r>
            <a:r>
              <a:rPr lang="en-CA" altLang="en-US" sz="2000" i="1" dirty="0">
                <a:latin typeface="Times New Roman" pitchFamily="18" charset="0"/>
                <a:cs typeface="Times New Roman" pitchFamily="18" charset="0"/>
              </a:rPr>
              <a:t>u</a:t>
            </a:r>
            <a:r>
              <a:rPr lang="en-CA" altLang="en-US" sz="2000" dirty="0">
                <a:latin typeface="Arial" charset="0"/>
                <a:cs typeface="Arial" charset="0"/>
              </a:rPr>
              <a:t> to </a:t>
            </a:r>
            <a:r>
              <a:rPr lang="en-CA" altLang="en-US" sz="2000" i="1" dirty="0">
                <a:latin typeface="Times New Roman" pitchFamily="18" charset="0"/>
                <a:cs typeface="Times New Roman" pitchFamily="18" charset="0"/>
              </a:rPr>
              <a:t>v</a:t>
            </a:r>
          </a:p>
          <a:p>
            <a:pPr lvl="1"/>
            <a:r>
              <a:rPr lang="en-CA" altLang="en-US" sz="2000" dirty="0">
                <a:latin typeface="Arial" charset="0"/>
                <a:cs typeface="Arial" charset="0"/>
              </a:rPr>
              <a:t>A heuristic </a:t>
            </a:r>
            <a:r>
              <a:rPr lang="en-CA" altLang="en-US" sz="2000" dirty="0">
                <a:latin typeface="Times New Roman" pitchFamily="18" charset="0"/>
                <a:cs typeface="Arial" charset="0"/>
              </a:rPr>
              <a:t>h(</a:t>
            </a:r>
            <a:r>
              <a:rPr lang="en-CA" altLang="en-US" sz="2000" i="1" dirty="0">
                <a:latin typeface="Times New Roman" pitchFamily="18" charset="0"/>
                <a:cs typeface="Arial" charset="0"/>
              </a:rPr>
              <a:t>u</a:t>
            </a:r>
            <a:r>
              <a:rPr lang="en-CA" altLang="en-US" sz="2000" dirty="0">
                <a:latin typeface="Times New Roman" pitchFamily="18" charset="0"/>
                <a:cs typeface="Arial" charset="0"/>
              </a:rPr>
              <a:t>, </a:t>
            </a:r>
            <a:r>
              <a:rPr lang="en-CA" altLang="en-US" sz="2000" i="1" dirty="0">
                <a:latin typeface="Times New Roman" pitchFamily="18" charset="0"/>
                <a:cs typeface="Arial" charset="0"/>
              </a:rPr>
              <a:t>v</a:t>
            </a:r>
            <a:r>
              <a:rPr lang="en-CA" altLang="en-US" sz="2000" dirty="0">
                <a:latin typeface="Times New Roman" pitchFamily="18" charset="0"/>
                <a:cs typeface="Arial" charset="0"/>
              </a:rPr>
              <a:t>)</a:t>
            </a:r>
            <a:r>
              <a:rPr lang="en-CA" altLang="en-US" sz="2000" dirty="0">
                <a:latin typeface="Arial" charset="0"/>
                <a:cs typeface="Arial" charset="0"/>
              </a:rPr>
              <a:t> is </a:t>
            </a:r>
            <a:r>
              <a:rPr lang="en-CA" altLang="en-US" sz="2000" i="1" dirty="0">
                <a:latin typeface="Arial" charset="0"/>
                <a:cs typeface="Arial" charset="0"/>
              </a:rPr>
              <a:t>admissible </a:t>
            </a:r>
            <a:r>
              <a:rPr lang="en-CA" altLang="en-US" sz="2000" dirty="0">
                <a:latin typeface="Arial" charset="0"/>
                <a:cs typeface="Arial" charset="0"/>
              </a:rPr>
              <a:t>if  </a:t>
            </a:r>
            <a:r>
              <a:rPr lang="en-CA" altLang="en-US" sz="2000" dirty="0">
                <a:latin typeface="Times New Roman" pitchFamily="18" charset="0"/>
                <a:cs typeface="Arial" charset="0"/>
              </a:rPr>
              <a:t>h(</a:t>
            </a:r>
            <a:r>
              <a:rPr lang="en-CA" altLang="en-US" sz="2000" i="1" dirty="0">
                <a:latin typeface="Times New Roman" pitchFamily="18" charset="0"/>
                <a:cs typeface="Arial" charset="0"/>
              </a:rPr>
              <a:t>u</a:t>
            </a:r>
            <a:r>
              <a:rPr lang="en-CA" altLang="en-US" sz="2000" dirty="0">
                <a:latin typeface="Times New Roman" pitchFamily="18" charset="0"/>
                <a:cs typeface="Arial" charset="0"/>
              </a:rPr>
              <a:t>, </a:t>
            </a:r>
            <a:r>
              <a:rPr lang="en-CA" altLang="en-US" sz="2000" i="1" dirty="0">
                <a:latin typeface="Times New Roman" pitchFamily="18" charset="0"/>
                <a:cs typeface="Arial" charset="0"/>
              </a:rPr>
              <a:t>v</a:t>
            </a:r>
            <a:r>
              <a:rPr lang="en-CA" altLang="en-US" sz="2000" dirty="0">
                <a:latin typeface="Times New Roman" pitchFamily="18" charset="0"/>
                <a:cs typeface="Arial" charset="0"/>
              </a:rPr>
              <a:t>) ≤ d(</a:t>
            </a:r>
            <a:r>
              <a:rPr lang="en-CA" altLang="en-US" sz="2000" i="1" dirty="0">
                <a:latin typeface="Times New Roman" pitchFamily="18" charset="0"/>
                <a:cs typeface="Arial" charset="0"/>
              </a:rPr>
              <a:t>u</a:t>
            </a:r>
            <a:r>
              <a:rPr lang="en-CA" altLang="en-US" sz="2000" dirty="0">
                <a:latin typeface="Times New Roman" pitchFamily="18" charset="0"/>
                <a:cs typeface="Arial" charset="0"/>
              </a:rPr>
              <a:t>, </a:t>
            </a:r>
            <a:r>
              <a:rPr lang="en-CA" altLang="en-US" sz="2000" i="1" dirty="0">
                <a:latin typeface="Times New Roman" pitchFamily="18" charset="0"/>
                <a:cs typeface="Arial" charset="0"/>
              </a:rPr>
              <a:t>v</a:t>
            </a:r>
            <a:r>
              <a:rPr lang="en-CA" altLang="en-US" sz="2000" dirty="0">
                <a:latin typeface="Times New Roman" pitchFamily="18" charset="0"/>
                <a:cs typeface="Arial" charset="0"/>
              </a:rPr>
              <a:t>)</a:t>
            </a:r>
            <a:endParaRPr lang="en-CA" altLang="en-US" sz="2000" dirty="0">
              <a:latin typeface="Arial" charset="0"/>
              <a:cs typeface="Arial" charset="0"/>
            </a:endParaRPr>
          </a:p>
          <a:p>
            <a:pPr lvl="1"/>
            <a:r>
              <a:rPr lang="en-CA" altLang="en-US" sz="2000" dirty="0">
                <a:latin typeface="Arial" charset="0"/>
                <a:cs typeface="Arial" charset="0"/>
              </a:rPr>
              <a:t>The heuristic is </a:t>
            </a:r>
            <a:r>
              <a:rPr lang="en-CA" altLang="en-US" sz="2000" i="1" dirty="0">
                <a:latin typeface="Arial" charset="0"/>
                <a:cs typeface="Arial" charset="0"/>
              </a:rPr>
              <a:t>optimistic</a:t>
            </a:r>
            <a:r>
              <a:rPr lang="en-CA" altLang="en-US" sz="2000" dirty="0">
                <a:latin typeface="Arial" charset="0"/>
                <a:cs typeface="Arial" charset="0"/>
              </a:rPr>
              <a:t> or a </a:t>
            </a:r>
            <a:r>
              <a:rPr lang="en-CA" altLang="en-US" sz="2000" i="1" dirty="0">
                <a:latin typeface="Arial" charset="0"/>
                <a:cs typeface="Arial" charset="0"/>
              </a:rPr>
              <a:t>lower bound</a:t>
            </a:r>
            <a:r>
              <a:rPr lang="en-CA" altLang="en-US" sz="2000" dirty="0">
                <a:latin typeface="Arial" charset="0"/>
                <a:cs typeface="Arial" charset="0"/>
              </a:rPr>
              <a:t> on the distance</a:t>
            </a:r>
          </a:p>
          <a:p>
            <a:pPr>
              <a:buFont typeface="Arial" charset="0"/>
              <a:buNone/>
            </a:pPr>
            <a:r>
              <a:rPr lang="en-US" altLang="en-US" sz="2400" dirty="0">
                <a:latin typeface="Arial" charset="0"/>
                <a:cs typeface="Arial" charset="0"/>
              </a:rPr>
              <a:t>When the heuristic is admissible, then it is guaranteed to return the shortest path. </a:t>
            </a:r>
          </a:p>
          <a:p>
            <a:pPr>
              <a:buFont typeface="Arial" charset="0"/>
              <a:buNone/>
            </a:pPr>
            <a:endParaRPr lang="en-CA" altLang="en-US" sz="2400" dirty="0">
              <a:latin typeface="Arial" charset="0"/>
              <a:cs typeface="Arial" charset="0"/>
            </a:endParaRPr>
          </a:p>
          <a:p>
            <a:pPr>
              <a:buFont typeface="Arial" charset="0"/>
              <a:buNone/>
            </a:pPr>
            <a:r>
              <a:rPr lang="en-CA" altLang="en-US" sz="2400" dirty="0">
                <a:latin typeface="Arial" charset="0"/>
                <a:cs typeface="Arial" charset="0"/>
              </a:rPr>
              <a:t>Using the Euclidean distance between two points on a map is clearly an admissible heuristic</a:t>
            </a:r>
          </a:p>
          <a:p>
            <a:pPr lvl="1"/>
            <a:r>
              <a:rPr lang="en-CA" altLang="en-US" sz="2000" dirty="0">
                <a:latin typeface="Arial" charset="0"/>
                <a:cs typeface="Arial" charset="0"/>
              </a:rPr>
              <a:t>The flight of the crow is shorter than the run of the wolf</a:t>
            </a:r>
            <a:endParaRPr lang="en-CA" altLang="en-US" sz="2400" i="1" dirty="0">
              <a:latin typeface="Arial" charset="0"/>
              <a:cs typeface="Arial" charset="0"/>
            </a:endParaRPr>
          </a:p>
        </p:txBody>
      </p:sp>
      <p:sp>
        <p:nvSpPr>
          <p:cNvPr id="2" name="Footer Placeholder 1">
            <a:extLst>
              <a:ext uri="{FF2B5EF4-FFF2-40B4-BE49-F238E27FC236}">
                <a16:creationId xmlns:a16="http://schemas.microsoft.com/office/drawing/2014/main" id="{FDA470F9-92F9-D43E-188F-2C78488FC34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D8EC238-1181-1A6D-90E5-31555ED2450C}"/>
              </a:ext>
            </a:extLst>
          </p:cNvPr>
          <p:cNvSpPr>
            <a:spLocks noGrp="1"/>
          </p:cNvSpPr>
          <p:nvPr>
            <p:ph type="sldNum" sz="quarter" idx="11"/>
          </p:nvPr>
        </p:nvSpPr>
        <p:spPr/>
        <p:txBody>
          <a:bodyPr/>
          <a:lstStyle/>
          <a:p>
            <a:fld id="{009375D7-070A-4959-9224-FB5E66F2B1B3}" type="slidenum">
              <a:rPr lang="en-AU" smtClean="0"/>
              <a:pPr/>
              <a:t>100</a:t>
            </a:fld>
            <a:endParaRPr lang="en-AU" dirty="0"/>
          </a:p>
        </p:txBody>
      </p:sp>
    </p:spTree>
    <p:extLst>
      <p:ext uri="{BB962C8B-B14F-4D97-AF65-F5344CB8AC3E}">
        <p14:creationId xmlns:p14="http://schemas.microsoft.com/office/powerpoint/2010/main" val="40765160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124198" y="88529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687487" y="351661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562429" y="351661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312314" y="351661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687487" y="26627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562429" y="26627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687487" y="9549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312314" y="9549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098891" y="372168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8895278" y="127961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7893189" y="307287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7893189" y="136510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8973833" y="371903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744304" y="305016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098891" y="118133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506527" y="136510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098891" y="289000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371147" y="101101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735036" y="353437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725151" y="269466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707784" y="98182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146440" y="371903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615383" y="270311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605765" y="353437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355216" y="355649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146440" y="2590395"/>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618790" y="311007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8767385" y="3098722"/>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425884" y="203587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425884" y="2035879"/>
                <a:ext cx="646331" cy="389979"/>
              </a:xfrm>
              <a:prstGeom prst="rect">
                <a:avLst/>
              </a:prstGeom>
              <a:blipFill>
                <a:blip r:embed="rId3"/>
                <a:stretch>
                  <a:fillRect b="-4688"/>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479406" y="371903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593684" y="194149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517180" y="2241192"/>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p:sp>
        <p:nvSpPr>
          <p:cNvPr id="39" name="TextBox 38">
            <a:extLst>
              <a:ext uri="{FF2B5EF4-FFF2-40B4-BE49-F238E27FC236}">
                <a16:creationId xmlns:a16="http://schemas.microsoft.com/office/drawing/2014/main" id="{38C66FB0-568B-4095-9404-DD604A68457D}"/>
              </a:ext>
            </a:extLst>
          </p:cNvPr>
          <p:cNvSpPr txBox="1"/>
          <p:nvPr/>
        </p:nvSpPr>
        <p:spPr>
          <a:xfrm>
            <a:off x="727484" y="1557676"/>
            <a:ext cx="6674959" cy="707886"/>
          </a:xfrm>
          <a:prstGeom prst="rect">
            <a:avLst/>
          </a:prstGeom>
          <a:noFill/>
        </p:spPr>
        <p:txBody>
          <a:bodyPr wrap="square">
            <a:spAutoFit/>
          </a:bodyPr>
          <a:lstStyle/>
          <a:p>
            <a:pPr>
              <a:buNone/>
            </a:pPr>
            <a:r>
              <a:rPr lang="en-CA" altLang="en-US" sz="2000" dirty="0">
                <a:latin typeface="Arial" charset="0"/>
                <a:cs typeface="Arial" charset="0"/>
              </a:rPr>
              <a:t>Given the graph, apply A* Algorithm to find the shortest path from S to T. Use Euclidean distance as the heuristic. </a:t>
            </a:r>
            <a:endParaRPr lang="en-CA" sz="2000" dirty="0"/>
          </a:p>
        </p:txBody>
      </p:sp>
      <p:sp>
        <p:nvSpPr>
          <p:cNvPr id="40" name="TextBox 39">
            <a:extLst>
              <a:ext uri="{FF2B5EF4-FFF2-40B4-BE49-F238E27FC236}">
                <a16:creationId xmlns:a16="http://schemas.microsoft.com/office/drawing/2014/main" id="{C69B9FAB-584F-4B64-9E6A-D1A8D94DE7F0}"/>
              </a:ext>
            </a:extLst>
          </p:cNvPr>
          <p:cNvSpPr txBox="1"/>
          <p:nvPr/>
        </p:nvSpPr>
        <p:spPr>
          <a:xfrm>
            <a:off x="727485" y="3046419"/>
            <a:ext cx="6674959" cy="2554545"/>
          </a:xfrm>
          <a:prstGeom prst="rect">
            <a:avLst/>
          </a:prstGeom>
          <a:noFill/>
        </p:spPr>
        <p:txBody>
          <a:bodyPr wrap="square">
            <a:spAutoFit/>
          </a:bodyPr>
          <a:lstStyle/>
          <a:p>
            <a:pPr>
              <a:buNone/>
            </a:pPr>
            <a:r>
              <a:rPr lang="en-CA" sz="2000" dirty="0"/>
              <a:t>The coordinates of the vertices:</a:t>
            </a:r>
          </a:p>
          <a:p>
            <a:pPr>
              <a:buNone/>
            </a:pPr>
            <a:r>
              <a:rPr lang="en-CA" sz="2000" dirty="0"/>
              <a:t>A = (0, 3)</a:t>
            </a:r>
          </a:p>
          <a:p>
            <a:pPr>
              <a:buNone/>
            </a:pPr>
            <a:r>
              <a:rPr lang="en-CA" sz="2000" dirty="0"/>
              <a:t>B = (0, 1)</a:t>
            </a:r>
          </a:p>
          <a:p>
            <a:pPr>
              <a:buNone/>
            </a:pPr>
            <a:r>
              <a:rPr lang="en-CA" sz="2000" dirty="0"/>
              <a:t>C = </a:t>
            </a:r>
            <a:r>
              <a:rPr lang="en-US" sz="2000" dirty="0"/>
              <a:t>(1, 1)</a:t>
            </a:r>
          </a:p>
          <a:p>
            <a:pPr>
              <a:buNone/>
            </a:pPr>
            <a:r>
              <a:rPr lang="en-US" altLang="zh-CN" sz="2000" dirty="0"/>
              <a:t>D = (1, 0)</a:t>
            </a:r>
          </a:p>
          <a:p>
            <a:pPr>
              <a:buNone/>
            </a:pPr>
            <a:r>
              <a:rPr lang="en-US" altLang="zh-CN" sz="2000" dirty="0"/>
              <a:t>E = (3, 0)</a:t>
            </a:r>
          </a:p>
          <a:p>
            <a:pPr>
              <a:buNone/>
            </a:pPr>
            <a:r>
              <a:rPr lang="en-US" altLang="zh-CN" sz="2000" dirty="0"/>
              <a:t>S = (0, 0)</a:t>
            </a:r>
          </a:p>
          <a:p>
            <a:pPr>
              <a:buNone/>
            </a:pPr>
            <a:r>
              <a:rPr lang="en-US" altLang="zh-CN" sz="2000" dirty="0"/>
              <a:t>T = (3, 3)</a:t>
            </a: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4372457" y="4088369"/>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AU" b="0" i="1" smtClean="0">
                                    <a:latin typeface="Cambria Math" panose="02040503050406030204" pitchFamily="18" charset="0"/>
                                  </a:rPr>
                                  <m:t>13</m:t>
                                </m:r>
                              </m:oMath>
                            </m:oMathPara>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AU" b="0" i="1" smtClean="0">
                                    <a:latin typeface="Cambria Math" panose="02040503050406030204" pitchFamily="18" charset="0"/>
                                  </a:rPr>
                                  <m:t>13</m:t>
                                </m:r>
                              </m:oMath>
                            </m:oMathPara>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3486514281"/>
                  </p:ext>
                </p:extLst>
              </p:nvPr>
            </p:nvGraphicFramePr>
            <p:xfrm>
              <a:off x="4372457" y="4088369"/>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28000" r="-202941" b="-5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4694" r="-202941" b="-438776"/>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6000" r="-202941" b="-330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47917" r="-202941" b="-14375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47917" r="-101754" b="-14375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775EAC-2832-4364-815B-ECE37FDC91FC}"/>
                  </a:ext>
                </a:extLst>
              </p:cNvPr>
              <p:cNvSpPr txBox="1"/>
              <p:nvPr/>
            </p:nvSpPr>
            <p:spPr>
              <a:xfrm>
                <a:off x="1634442" y="2380889"/>
                <a:ext cx="3701334"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e>
                              </m:d>
                            </m:e>
                            <m:sup>
                              <m:r>
                                <a:rPr lang="en-US" b="0" i="1" smtClean="0">
                                  <a:latin typeface="Cambria Math" panose="02040503050406030204" pitchFamily="18" charset="0"/>
                                </a:rPr>
                                <m:t>2</m:t>
                              </m:r>
                            </m:sup>
                          </m:sSup>
                        </m:e>
                      </m:rad>
                    </m:oMath>
                  </m:oMathPara>
                </a14:m>
                <a:endParaRPr lang="en-US" dirty="0"/>
              </a:p>
            </p:txBody>
          </p:sp>
        </mc:Choice>
        <mc:Fallback xmlns="">
          <p:sp>
            <p:nvSpPr>
              <p:cNvPr id="42" name="TextBox 41">
                <a:extLst>
                  <a:ext uri="{FF2B5EF4-FFF2-40B4-BE49-F238E27FC236}">
                    <a16:creationId xmlns:a16="http://schemas.microsoft.com/office/drawing/2014/main" id="{C6775EAC-2832-4364-815B-ECE37FDC91FC}"/>
                  </a:ext>
                </a:extLst>
              </p:cNvPr>
              <p:cNvSpPr txBox="1">
                <a:spLocks noRot="1" noChangeAspect="1" noMove="1" noResize="1" noEditPoints="1" noAdjustHandles="1" noChangeArrowheads="1" noChangeShapeType="1" noTextEdit="1"/>
              </p:cNvSpPr>
              <p:nvPr/>
            </p:nvSpPr>
            <p:spPr>
              <a:xfrm>
                <a:off x="1634442" y="2380889"/>
                <a:ext cx="3701334" cy="563680"/>
              </a:xfrm>
              <a:prstGeom prst="rect">
                <a:avLst/>
              </a:prstGeom>
              <a:blipFill>
                <a:blip r:embed="rId5"/>
                <a:stretch>
                  <a:fillRect b="-222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68E95BB-2493-F763-C325-DBA1C20CA16F}"/>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C7FBFD78-31EF-AE07-589F-CBF203C30C65}"/>
              </a:ext>
            </a:extLst>
          </p:cNvPr>
          <p:cNvSpPr>
            <a:spLocks noGrp="1"/>
          </p:cNvSpPr>
          <p:nvPr>
            <p:ph type="sldNum" sz="quarter" idx="11"/>
          </p:nvPr>
        </p:nvSpPr>
        <p:spPr/>
        <p:txBody>
          <a:bodyPr/>
          <a:lstStyle/>
          <a:p>
            <a:fld id="{009375D7-070A-4959-9224-FB5E66F2B1B3}" type="slidenum">
              <a:rPr lang="en-AU" smtClean="0"/>
              <a:pPr/>
              <a:t>101</a:t>
            </a:fld>
            <a:endParaRPr lang="en-AU" dirty="0"/>
          </a:p>
        </p:txBody>
      </p:sp>
    </p:spTree>
    <p:extLst>
      <p:ext uri="{BB962C8B-B14F-4D97-AF65-F5344CB8AC3E}">
        <p14:creationId xmlns:p14="http://schemas.microsoft.com/office/powerpoint/2010/main" val="22459090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m:oMathPara>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m:oMathPara>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3909821726"/>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7" name="TextBox 36">
            <a:extLst>
              <a:ext uri="{FF2B5EF4-FFF2-40B4-BE49-F238E27FC236}">
                <a16:creationId xmlns:a16="http://schemas.microsoft.com/office/drawing/2014/main" id="{1B38811C-6A7A-43DB-834A-72D56DA08053}"/>
              </a:ext>
            </a:extLst>
          </p:cNvPr>
          <p:cNvSpPr txBox="1"/>
          <p:nvPr/>
        </p:nvSpPr>
        <p:spPr>
          <a:xfrm>
            <a:off x="8351443" y="3846741"/>
            <a:ext cx="476412" cy="369332"/>
          </a:xfrm>
          <a:prstGeom prst="rect">
            <a:avLst/>
          </a:prstGeom>
          <a:noFill/>
        </p:spPr>
        <p:txBody>
          <a:bodyPr wrap="none" rtlCol="0">
            <a:spAutoFit/>
          </a:bodyPr>
          <a:lstStyle/>
          <a:p>
            <a:r>
              <a:rPr lang="en-US" dirty="0"/>
              <a:t>2.1</a:t>
            </a:r>
          </a:p>
        </p:txBody>
      </p:sp>
      <p:sp>
        <p:nvSpPr>
          <p:cNvPr id="39" name="TextBox 38">
            <a:extLst>
              <a:ext uri="{FF2B5EF4-FFF2-40B4-BE49-F238E27FC236}">
                <a16:creationId xmlns:a16="http://schemas.microsoft.com/office/drawing/2014/main" id="{0680EB9F-1E00-4F6B-BF9A-1FC40C68181B}"/>
              </a:ext>
            </a:extLst>
          </p:cNvPr>
          <p:cNvSpPr txBox="1"/>
          <p:nvPr/>
        </p:nvSpPr>
        <p:spPr>
          <a:xfrm>
            <a:off x="8972388" y="4355068"/>
            <a:ext cx="476412" cy="369332"/>
          </a:xfrm>
          <a:prstGeom prst="rect">
            <a:avLst/>
          </a:prstGeom>
          <a:noFill/>
        </p:spPr>
        <p:txBody>
          <a:bodyPr wrap="none" rtlCol="0">
            <a:spAutoFit/>
          </a:bodyPr>
          <a:lstStyle/>
          <a:p>
            <a:r>
              <a:rPr lang="en-US" dirty="0"/>
              <a:t>2.1</a:t>
            </a:r>
          </a:p>
        </p:txBody>
      </p:sp>
      <p:sp>
        <p:nvSpPr>
          <p:cNvPr id="40" name="文本框 39">
            <a:extLst>
              <a:ext uri="{FF2B5EF4-FFF2-40B4-BE49-F238E27FC236}">
                <a16:creationId xmlns:a16="http://schemas.microsoft.com/office/drawing/2014/main" id="{252BDD2D-472D-47EA-AF5C-697FBF348C9A}"/>
              </a:ext>
            </a:extLst>
          </p:cNvPr>
          <p:cNvSpPr txBox="1"/>
          <p:nvPr/>
        </p:nvSpPr>
        <p:spPr>
          <a:xfrm>
            <a:off x="838200" y="1461607"/>
            <a:ext cx="943989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Since S has the minimum weight, we update the distances of its neighbors B and D. </a:t>
            </a:r>
          </a:p>
        </p:txBody>
      </p:sp>
      <p:sp>
        <p:nvSpPr>
          <p:cNvPr id="5" name="Footer Placeholder 4">
            <a:extLst>
              <a:ext uri="{FF2B5EF4-FFF2-40B4-BE49-F238E27FC236}">
                <a16:creationId xmlns:a16="http://schemas.microsoft.com/office/drawing/2014/main" id="{FD583BD2-5C9A-10B3-000A-0167D942FA75}"/>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71AFCF81-0CEC-2B5C-3AA8-350EF1A7B161}"/>
              </a:ext>
            </a:extLst>
          </p:cNvPr>
          <p:cNvSpPr>
            <a:spLocks noGrp="1"/>
          </p:cNvSpPr>
          <p:nvPr>
            <p:ph type="sldNum" sz="quarter" idx="11"/>
          </p:nvPr>
        </p:nvSpPr>
        <p:spPr/>
        <p:txBody>
          <a:bodyPr/>
          <a:lstStyle/>
          <a:p>
            <a:fld id="{009375D7-070A-4959-9224-FB5E66F2B1B3}" type="slidenum">
              <a:rPr lang="en-AU" smtClean="0"/>
              <a:pPr/>
              <a:t>102</a:t>
            </a:fld>
            <a:endParaRPr lang="en-AU" dirty="0"/>
          </a:p>
        </p:txBody>
      </p:sp>
    </p:spTree>
    <p:extLst>
      <p:ext uri="{BB962C8B-B14F-4D97-AF65-F5344CB8AC3E}">
        <p14:creationId xmlns:p14="http://schemas.microsoft.com/office/powerpoint/2010/main" val="930917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4324268"/>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m:oMathPara>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m:oMathPara>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7030A0"/>
                                  </a:solidFill>
                                  <a:latin typeface="Cambria Math" panose="02040503050406030204" pitchFamily="18" charset="0"/>
                                </a:rPr>
                                <m:t>√</m:t>
                              </m:r>
                              <m:r>
                                <a:rPr lang="en-AU" b="0" i="1" smtClean="0">
                                  <a:solidFill>
                                    <a:srgbClr val="7030A0"/>
                                  </a:solidFill>
                                  <a:latin typeface="Cambria Math" panose="02040503050406030204" pitchFamily="18" charset="0"/>
                                </a:rPr>
                                <m:t>13</m:t>
                              </m:r>
                            </m:oMath>
                          </a14:m>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3√2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2782595898"/>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6FC08056-CD4C-4B2B-91E3-1CB87A081206}"/>
              </a:ext>
            </a:extLst>
          </p:cNvPr>
          <p:cNvSpPr txBox="1"/>
          <p:nvPr/>
        </p:nvSpPr>
        <p:spPr>
          <a:xfrm>
            <a:off x="838200" y="1434315"/>
            <a:ext cx="9669935" cy="707886"/>
          </a:xfrm>
          <a:prstGeom prst="rect">
            <a:avLst/>
          </a:prstGeom>
          <a:noFill/>
        </p:spPr>
        <p:txBody>
          <a:bodyPr wrap="square">
            <a:spAutoFit/>
          </a:bodyPr>
          <a:lstStyle/>
          <a:p>
            <a:r>
              <a:rPr lang="en-US" altLang="zh-CN" sz="2000" dirty="0"/>
              <a:t>The distances of B and D are updated. They now have the smallest weights (total). </a:t>
            </a:r>
          </a:p>
          <a:p>
            <a:r>
              <a:rPr lang="en-US" altLang="zh-CN" sz="2000" dirty="0"/>
              <a:t>Next, we visit B. </a:t>
            </a:r>
          </a:p>
        </p:txBody>
      </p:sp>
      <p:sp>
        <p:nvSpPr>
          <p:cNvPr id="5" name="Footer Placeholder 4">
            <a:extLst>
              <a:ext uri="{FF2B5EF4-FFF2-40B4-BE49-F238E27FC236}">
                <a16:creationId xmlns:a16="http://schemas.microsoft.com/office/drawing/2014/main" id="{18EA41E9-7047-D228-C8DF-6F232B4DEE08}"/>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620B2DDB-CBAD-24B8-82C6-6A734BDAA8F6}"/>
              </a:ext>
            </a:extLst>
          </p:cNvPr>
          <p:cNvSpPr>
            <a:spLocks noGrp="1"/>
          </p:cNvSpPr>
          <p:nvPr>
            <p:ph type="sldNum" sz="quarter" idx="11"/>
          </p:nvPr>
        </p:nvSpPr>
        <p:spPr/>
        <p:txBody>
          <a:bodyPr/>
          <a:lstStyle/>
          <a:p>
            <a:fld id="{009375D7-070A-4959-9224-FB5E66F2B1B3}" type="slidenum">
              <a:rPr lang="en-AU" smtClean="0"/>
              <a:pPr/>
              <a:t>103</a:t>
            </a:fld>
            <a:endParaRPr lang="en-AU" dirty="0"/>
          </a:p>
        </p:txBody>
      </p:sp>
    </p:spTree>
    <p:extLst>
      <p:ext uri="{BB962C8B-B14F-4D97-AF65-F5344CB8AC3E}">
        <p14:creationId xmlns:p14="http://schemas.microsoft.com/office/powerpoint/2010/main" val="34537968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4324268"/>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m:oMathPara>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13</m:t>
                                </m:r>
                              </m:oMath>
                            </m:oMathPara>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13</m:t>
                              </m:r>
                            </m:oMath>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2986952896"/>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8DBE1E1B-DBB8-45FD-85BD-167F2912E10F}"/>
              </a:ext>
            </a:extLst>
          </p:cNvPr>
          <p:cNvSpPr txBox="1"/>
          <p:nvPr/>
        </p:nvSpPr>
        <p:spPr>
          <a:xfrm>
            <a:off x="838200" y="1464513"/>
            <a:ext cx="6093994" cy="830997"/>
          </a:xfrm>
          <a:prstGeom prst="rect">
            <a:avLst/>
          </a:prstGeom>
          <a:noFill/>
        </p:spPr>
        <p:txBody>
          <a:bodyPr wrap="square">
            <a:spAutoFit/>
          </a:bodyPr>
          <a:lstStyle/>
          <a:p>
            <a:r>
              <a:rPr lang="en-US" altLang="zh-CN" sz="2400" dirty="0"/>
              <a:t>Mark B as visited.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Next, we update the distances of A and C. </a:t>
            </a:r>
          </a:p>
        </p:txBody>
      </p:sp>
      <p:sp>
        <p:nvSpPr>
          <p:cNvPr id="5" name="Footer Placeholder 4">
            <a:extLst>
              <a:ext uri="{FF2B5EF4-FFF2-40B4-BE49-F238E27FC236}">
                <a16:creationId xmlns:a16="http://schemas.microsoft.com/office/drawing/2014/main" id="{637ED221-BCED-B039-4EBB-E011CEA51635}"/>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E1504669-9262-3C4E-DA29-29861358E90D}"/>
              </a:ext>
            </a:extLst>
          </p:cNvPr>
          <p:cNvSpPr>
            <a:spLocks noGrp="1"/>
          </p:cNvSpPr>
          <p:nvPr>
            <p:ph type="sldNum" sz="quarter" idx="11"/>
          </p:nvPr>
        </p:nvSpPr>
        <p:spPr/>
        <p:txBody>
          <a:bodyPr/>
          <a:lstStyle/>
          <a:p>
            <a:fld id="{009375D7-070A-4959-9224-FB5E66F2B1B3}" type="slidenum">
              <a:rPr lang="en-AU" smtClean="0"/>
              <a:pPr/>
              <a:t>104</a:t>
            </a:fld>
            <a:endParaRPr lang="en-AU" dirty="0"/>
          </a:p>
        </p:txBody>
      </p:sp>
    </p:spTree>
    <p:extLst>
      <p:ext uri="{BB962C8B-B14F-4D97-AF65-F5344CB8AC3E}">
        <p14:creationId xmlns:p14="http://schemas.microsoft.com/office/powerpoint/2010/main" val="1349008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4324268"/>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m:oMathPara>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2√2</m:t>
                                </m:r>
                              </m:oMath>
                            </m:oMathPara>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rgbClr val="7030A0"/>
                                  </a:solidFill>
                                  <a:latin typeface="Cambria Math" panose="02040503050406030204" pitchFamily="18" charset="0"/>
                                </a:rPr>
                                <m:t>2√2</m:t>
                              </m:r>
                            </m:oMath>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13</m:t>
                                </m:r>
                              </m:oMath>
                            </m:oMathPara>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13</m:t>
                              </m:r>
                            </m:oMath>
                          </a14:m>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2728697427"/>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336735" r="-101754"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39BD73F6-D2D9-47FB-A979-24E0E9A918FE}"/>
              </a:ext>
            </a:extLst>
          </p:cNvPr>
          <p:cNvSpPr txBox="1"/>
          <p:nvPr/>
        </p:nvSpPr>
        <p:spPr>
          <a:xfrm>
            <a:off x="887524" y="1421637"/>
            <a:ext cx="10182858" cy="830997"/>
          </a:xfrm>
          <a:prstGeom prst="rect">
            <a:avLst/>
          </a:prstGeom>
          <a:noFill/>
        </p:spPr>
        <p:txBody>
          <a:bodyPr wrap="square">
            <a:spAutoFit/>
          </a:bodyPr>
          <a:lstStyle/>
          <a:p>
            <a:r>
              <a:rPr lang="en-US" altLang="zh-CN" sz="2400" dirty="0"/>
              <a:t>After updating the distances and the weights, D has the minimum weight and will be visited next. </a:t>
            </a:r>
          </a:p>
        </p:txBody>
      </p:sp>
      <p:sp>
        <p:nvSpPr>
          <p:cNvPr id="5" name="Footer Placeholder 4">
            <a:extLst>
              <a:ext uri="{FF2B5EF4-FFF2-40B4-BE49-F238E27FC236}">
                <a16:creationId xmlns:a16="http://schemas.microsoft.com/office/drawing/2014/main" id="{48C40098-E83D-BC6D-ADF2-9C0ADCE66B1F}"/>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3B1A992E-2446-531A-5F76-46EDED742D4D}"/>
              </a:ext>
            </a:extLst>
          </p:cNvPr>
          <p:cNvSpPr>
            <a:spLocks noGrp="1"/>
          </p:cNvSpPr>
          <p:nvPr>
            <p:ph type="sldNum" sz="quarter" idx="11"/>
          </p:nvPr>
        </p:nvSpPr>
        <p:spPr/>
        <p:txBody>
          <a:bodyPr/>
          <a:lstStyle/>
          <a:p>
            <a:fld id="{009375D7-070A-4959-9224-FB5E66F2B1B3}" type="slidenum">
              <a:rPr lang="en-AU" smtClean="0"/>
              <a:pPr/>
              <a:t>105</a:t>
            </a:fld>
            <a:endParaRPr lang="en-AU" dirty="0"/>
          </a:p>
        </p:txBody>
      </p:sp>
    </p:spTree>
    <p:extLst>
      <p:ext uri="{BB962C8B-B14F-4D97-AF65-F5344CB8AC3E}">
        <p14:creationId xmlns:p14="http://schemas.microsoft.com/office/powerpoint/2010/main" val="2919017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4324268"/>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2√2</m:t>
                                </m:r>
                              </m:oMath>
                            </m:oMathPara>
                          </a14:m>
                          <a:endParaRPr lang="en-US" dirty="0">
                            <a:solidFill>
                              <a:schemeClr val="tx1"/>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chemeClr val="tx1"/>
                                  </a:solidFill>
                                  <a:latin typeface="Cambria Math" panose="02040503050406030204" pitchFamily="18" charset="0"/>
                                </a:rPr>
                                <m:t>2√2</m:t>
                              </m:r>
                            </m:oMath>
                          </a14:m>
                          <a:endParaRPr lang="en-US" dirty="0">
                            <a:solidFill>
                              <a:schemeClr val="tx1"/>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m:oMathPara>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2√</m:t>
                                </m:r>
                                <m:r>
                                  <a:rPr lang="en-AU" b="0" i="1" smtClean="0">
                                    <a:solidFill>
                                      <a:schemeClr val="bg1">
                                        <a:lumMod val="50000"/>
                                      </a:schemeClr>
                                    </a:solidFill>
                                    <a:latin typeface="Cambria Math" panose="02040503050406030204" pitchFamily="18" charset="0"/>
                                  </a:rPr>
                                  <m:t>3</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2√</m:t>
                                </m:r>
                                <m:r>
                                  <a:rPr lang="en-AU" b="0" i="1" smtClean="0">
                                    <a:solidFill>
                                      <a:schemeClr val="bg1">
                                        <a:lumMod val="50000"/>
                                      </a:schemeClr>
                                    </a:solidFill>
                                    <a:latin typeface="Cambria Math" panose="02040503050406030204" pitchFamily="18" charset="0"/>
                                  </a:rPr>
                                  <m:t>3</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864257085"/>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336735" r="-101754"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5378EAC0-01F0-40E7-A679-933EE0560A2B}"/>
              </a:ext>
            </a:extLst>
          </p:cNvPr>
          <p:cNvSpPr txBox="1"/>
          <p:nvPr/>
        </p:nvSpPr>
        <p:spPr>
          <a:xfrm>
            <a:off x="838200" y="1669934"/>
            <a:ext cx="6093994" cy="461665"/>
          </a:xfrm>
          <a:prstGeom prst="rect">
            <a:avLst/>
          </a:prstGeom>
          <a:noFill/>
        </p:spPr>
        <p:txBody>
          <a:bodyPr wrap="square">
            <a:spAutoFit/>
          </a:bodyPr>
          <a:lstStyle/>
          <a:p>
            <a:r>
              <a:rPr lang="en-US" altLang="zh-CN" sz="2400" dirty="0"/>
              <a:t>Mark D as visited. </a:t>
            </a:r>
          </a:p>
        </p:txBody>
      </p:sp>
      <p:sp>
        <p:nvSpPr>
          <p:cNvPr id="5" name="Footer Placeholder 4">
            <a:extLst>
              <a:ext uri="{FF2B5EF4-FFF2-40B4-BE49-F238E27FC236}">
                <a16:creationId xmlns:a16="http://schemas.microsoft.com/office/drawing/2014/main" id="{7FB155DA-6DCA-DD37-D879-98B6B9CBF035}"/>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B67BA6B1-4680-C3CA-43C7-A80029F193B0}"/>
              </a:ext>
            </a:extLst>
          </p:cNvPr>
          <p:cNvSpPr>
            <a:spLocks noGrp="1"/>
          </p:cNvSpPr>
          <p:nvPr>
            <p:ph type="sldNum" sz="quarter" idx="11"/>
          </p:nvPr>
        </p:nvSpPr>
        <p:spPr/>
        <p:txBody>
          <a:bodyPr/>
          <a:lstStyle/>
          <a:p>
            <a:fld id="{009375D7-070A-4959-9224-FB5E66F2B1B3}" type="slidenum">
              <a:rPr lang="en-AU" smtClean="0"/>
              <a:pPr/>
              <a:t>106</a:t>
            </a:fld>
            <a:endParaRPr lang="en-AU" dirty="0"/>
          </a:p>
        </p:txBody>
      </p:sp>
    </p:spTree>
    <p:extLst>
      <p:ext uri="{BB962C8B-B14F-4D97-AF65-F5344CB8AC3E}">
        <p14:creationId xmlns:p14="http://schemas.microsoft.com/office/powerpoint/2010/main" val="1852663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2√2</m:t>
                                </m:r>
                              </m:oMath>
                            </m:oMathPara>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rgbClr val="7030A0"/>
                                  </a:solidFill>
                                  <a:latin typeface="Cambria Math" panose="02040503050406030204" pitchFamily="18" charset="0"/>
                                </a:rPr>
                                <m:t>2√2</m:t>
                              </m:r>
                            </m:oMath>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m:oMathPara>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13</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412042323"/>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336735" r="-101754"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7" name="TextBox 71">
            <a:extLst>
              <a:ext uri="{FF2B5EF4-FFF2-40B4-BE49-F238E27FC236}">
                <a16:creationId xmlns:a16="http://schemas.microsoft.com/office/drawing/2014/main" id="{F2C947AA-33CE-44EA-8B2D-FC715B8B2C81}"/>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39" name="TextBox 73">
            <a:extLst>
              <a:ext uri="{FF2B5EF4-FFF2-40B4-BE49-F238E27FC236}">
                <a16:creationId xmlns:a16="http://schemas.microsoft.com/office/drawing/2014/main" id="{1381DDFA-1D04-49FF-A4D5-189419B8FD02}"/>
              </a:ext>
            </a:extLst>
          </p:cNvPr>
          <p:cNvSpPr txBox="1"/>
          <p:nvPr/>
        </p:nvSpPr>
        <p:spPr>
          <a:xfrm>
            <a:off x="9018901" y="4324268"/>
            <a:ext cx="476412" cy="369332"/>
          </a:xfrm>
          <a:prstGeom prst="rect">
            <a:avLst/>
          </a:prstGeom>
          <a:noFill/>
        </p:spPr>
        <p:txBody>
          <a:bodyPr wrap="none" rtlCol="0">
            <a:spAutoFit/>
          </a:bodyPr>
          <a:lstStyle/>
          <a:p>
            <a:r>
              <a:rPr lang="en-US" dirty="0"/>
              <a:t>2.1</a:t>
            </a:r>
          </a:p>
        </p:txBody>
      </p:sp>
      <p:sp>
        <p:nvSpPr>
          <p:cNvPr id="40" name="文本框 39">
            <a:extLst>
              <a:ext uri="{FF2B5EF4-FFF2-40B4-BE49-F238E27FC236}">
                <a16:creationId xmlns:a16="http://schemas.microsoft.com/office/drawing/2014/main" id="{B90138AB-DB01-44BA-8C2B-02AB9A690424}"/>
              </a:ext>
            </a:extLst>
          </p:cNvPr>
          <p:cNvSpPr txBox="1"/>
          <p:nvPr/>
        </p:nvSpPr>
        <p:spPr>
          <a:xfrm>
            <a:off x="838200" y="1587119"/>
            <a:ext cx="60939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Update the distances of E. </a:t>
            </a:r>
          </a:p>
        </p:txBody>
      </p:sp>
      <p:sp>
        <p:nvSpPr>
          <p:cNvPr id="5" name="Footer Placeholder 4">
            <a:extLst>
              <a:ext uri="{FF2B5EF4-FFF2-40B4-BE49-F238E27FC236}">
                <a16:creationId xmlns:a16="http://schemas.microsoft.com/office/drawing/2014/main" id="{BE9F1086-1953-3AAB-2AF8-E97B721BBB5E}"/>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275439A1-5B11-FD64-71E5-68E7B0806A55}"/>
              </a:ext>
            </a:extLst>
          </p:cNvPr>
          <p:cNvSpPr>
            <a:spLocks noGrp="1"/>
          </p:cNvSpPr>
          <p:nvPr>
            <p:ph type="sldNum" sz="quarter" idx="11"/>
          </p:nvPr>
        </p:nvSpPr>
        <p:spPr/>
        <p:txBody>
          <a:bodyPr/>
          <a:lstStyle/>
          <a:p>
            <a:fld id="{009375D7-070A-4959-9224-FB5E66F2B1B3}" type="slidenum">
              <a:rPr lang="en-AU" smtClean="0"/>
              <a:pPr/>
              <a:t>107</a:t>
            </a:fld>
            <a:endParaRPr lang="en-AU" dirty="0"/>
          </a:p>
        </p:txBody>
      </p:sp>
    </p:spTree>
    <p:extLst>
      <p:ext uri="{BB962C8B-B14F-4D97-AF65-F5344CB8AC3E}">
        <p14:creationId xmlns:p14="http://schemas.microsoft.com/office/powerpoint/2010/main" val="3666573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110844"/>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474215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388827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180505"/>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494723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2505165"/>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4298421"/>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2590652"/>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4944583"/>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275709"/>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2406881"/>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2590651"/>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115552"/>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236559"/>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4759917"/>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3920210"/>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207366"/>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4944583"/>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3928660"/>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4759917"/>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4782045"/>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97956" y="3815941"/>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4335625"/>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4324268"/>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261425"/>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261425"/>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4944583"/>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167036"/>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3466738"/>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2√2</m:t>
                                </m:r>
                              </m:oMath>
                            </m:oMathPara>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rgbClr val="FF0000"/>
                                  </a:solidFill>
                                  <a:latin typeface="Cambria Math" panose="02040503050406030204" pitchFamily="18" charset="0"/>
                                </a:rPr>
                                <m:t>2√2</m:t>
                              </m:r>
                            </m:oMath>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2614625949"/>
                  </p:ext>
                </p:extLst>
              </p:nvPr>
            </p:nvGraphicFramePr>
            <p:xfrm>
              <a:off x="1363083" y="2507675"/>
              <a:ext cx="5687058" cy="2402269"/>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26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26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36735" r="-202941" b="-436735"/>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336735" r="-101754" b="-436735"/>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28000" r="-202941" b="-328000"/>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28000" r="-101754" b="-328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50000" r="-202941" b="-141667"/>
                          </a:stretch>
                        </a:blip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50000" r="-101754" b="-141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04124494-EFDF-4AD3-9ADD-D5556DE2836F}"/>
              </a:ext>
            </a:extLst>
          </p:cNvPr>
          <p:cNvSpPr txBox="1"/>
          <p:nvPr/>
        </p:nvSpPr>
        <p:spPr>
          <a:xfrm>
            <a:off x="838200" y="1405562"/>
            <a:ext cx="6093994" cy="830997"/>
          </a:xfrm>
          <a:prstGeom prst="rect">
            <a:avLst/>
          </a:prstGeom>
          <a:noFill/>
        </p:spPr>
        <p:txBody>
          <a:bodyPr wrap="square">
            <a:spAutoFit/>
          </a:bodyPr>
          <a:lstStyle/>
          <a:p>
            <a:r>
              <a:rPr lang="en-US" altLang="zh-CN" sz="2400" dirty="0"/>
              <a:t>Mark C as visited.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Update the distances of C’s neighbor: T. </a:t>
            </a:r>
          </a:p>
        </p:txBody>
      </p:sp>
      <p:sp>
        <p:nvSpPr>
          <p:cNvPr id="5" name="Footer Placeholder 4">
            <a:extLst>
              <a:ext uri="{FF2B5EF4-FFF2-40B4-BE49-F238E27FC236}">
                <a16:creationId xmlns:a16="http://schemas.microsoft.com/office/drawing/2014/main" id="{24F2C9E4-0740-0169-5F08-1F87D4FE862C}"/>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8450AC96-011F-D23D-5AAC-2DF4E1D0B346}"/>
              </a:ext>
            </a:extLst>
          </p:cNvPr>
          <p:cNvSpPr>
            <a:spLocks noGrp="1"/>
          </p:cNvSpPr>
          <p:nvPr>
            <p:ph type="sldNum" sz="quarter" idx="11"/>
          </p:nvPr>
        </p:nvSpPr>
        <p:spPr/>
        <p:txBody>
          <a:bodyPr/>
          <a:lstStyle/>
          <a:p>
            <a:fld id="{009375D7-070A-4959-9224-FB5E66F2B1B3}" type="slidenum">
              <a:rPr lang="en-AU" smtClean="0"/>
              <a:pPr/>
              <a:t>108</a:t>
            </a:fld>
            <a:endParaRPr lang="en-AU" dirty="0"/>
          </a:p>
        </p:txBody>
      </p:sp>
    </p:spTree>
    <p:extLst>
      <p:ext uri="{BB962C8B-B14F-4D97-AF65-F5344CB8AC3E}">
        <p14:creationId xmlns:p14="http://schemas.microsoft.com/office/powerpoint/2010/main" val="2377947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9375714" y="2828705"/>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7939003" y="5460020"/>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8813945" y="5460020"/>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10563830" y="5460020"/>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7939003" y="460613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8813945" y="460613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7939003" y="289836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10563830" y="289836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8350407" y="5665093"/>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9146794" y="3223026"/>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8144705" y="5016282"/>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8144705" y="3308513"/>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9225349" y="5662444"/>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8995820" y="4993570"/>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8350407" y="3124742"/>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10758043" y="3308512"/>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8350407" y="4833413"/>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945868"/>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10622663" y="2954420"/>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7986552" y="5477778"/>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7976667" y="4638071"/>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7959300" y="2925227"/>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8397956" y="5662444"/>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8866899" y="4646521"/>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8857281" y="5477778"/>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10606732" y="5499906"/>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8362788" y="4533802"/>
            <a:ext cx="476412" cy="369332"/>
          </a:xfrm>
          <a:prstGeom prst="rect">
            <a:avLst/>
          </a:prstGeom>
          <a:noFill/>
        </p:spPr>
        <p:txBody>
          <a:bodyPr wrap="none" rtlCol="0">
            <a:spAutoFit/>
          </a:bodyPr>
          <a:lstStyle/>
          <a:p>
            <a:r>
              <a:rPr lang="en-US" dirty="0"/>
              <a:t>2.1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7870306" y="5053486"/>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9018901" y="5042129"/>
            <a:ext cx="476412" cy="369332"/>
          </a:xfrm>
          <a:prstGeom prst="rect">
            <a:avLst/>
          </a:prstGeom>
          <a:noFill/>
        </p:spPr>
        <p:txBody>
          <a:bodyPr wrap="none" rtlCol="0">
            <a:spAutoFit/>
          </a:bodyPr>
          <a:lstStyle/>
          <a:p>
            <a:r>
              <a:rPr lang="en-US" dirty="0"/>
              <a:t>2.1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9677400" y="3979286"/>
                <a:ext cx="645625" cy="401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9677400" y="3979286"/>
                <a:ext cx="645625" cy="401970"/>
              </a:xfrm>
              <a:prstGeom prst="rect">
                <a:avLst/>
              </a:prstGeom>
              <a:blipFill>
                <a:blip r:embed="rId3"/>
                <a:stretch>
                  <a:fillRect/>
                </a:stretch>
              </a:blipFill>
            </p:spPr>
            <p:txBody>
              <a:bodyPr/>
              <a:lstStyle/>
              <a:p>
                <a:r>
                  <a:rPr lang="zh-CN" altLang="en-US">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9730922" y="5662444"/>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7845200" y="3884897"/>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10768696" y="4184599"/>
            <a:ext cx="301686" cy="369332"/>
          </a:xfrm>
          <a:prstGeom prst="rect">
            <a:avLst/>
          </a:prstGeom>
          <a:noFill/>
        </p:spPr>
        <p:txBody>
          <a:bodyPr wrap="none" rtlCol="0">
            <a:spAutoFit/>
          </a:bodyPr>
          <a:lstStyle/>
          <a:p>
            <a:r>
              <a:rPr lang="en-US" dirty="0"/>
              <a:t>3</a:t>
            </a:r>
          </a:p>
        </p:txBody>
      </p:sp>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solidFill>
                  <a:srgbClr val="0070C0"/>
                </a:solidFill>
              </a:rPr>
              <a:t>Quick Exercise</a:t>
            </a:r>
            <a:endParaRPr lang="en-US" dirty="0">
              <a:solidFill>
                <a:srgbClr val="0070C0"/>
              </a:solidFill>
            </a:endParaRPr>
          </a:p>
        </p:txBody>
      </p:sp>
      <mc:AlternateContent xmlns:mc="http://schemas.openxmlformats.org/markup-compatibility/2006" xmlns:a14="http://schemas.microsoft.com/office/drawing/2010/main">
        <mc:Choice Requires="a14">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nvGraphicFramePr>
            <p:xfrm>
              <a:off x="1363083" y="3225536"/>
              <a:ext cx="5687058" cy="2406720"/>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2√2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chemeClr val="bg1">
                                      <a:lumMod val="50000"/>
                                    </a:schemeClr>
                                  </a:solidFill>
                                  <a:latin typeface="Cambria Math" panose="02040503050406030204" pitchFamily="18" charset="0"/>
                                </a:rPr>
                                <m:t>2√2</m:t>
                              </m:r>
                            </m:oMath>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m:oMathPara>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14:m>
                            <m:oMath xmlns:m="http://schemas.openxmlformats.org/officeDocument/2006/math">
                              <m:r>
                                <a:rPr lang="en-US" b="0" i="1" smtClean="0">
                                  <a:solidFill>
                                    <a:schemeClr val="bg1">
                                      <a:lumMod val="50000"/>
                                    </a:schemeClr>
                                  </a:solidFill>
                                  <a:latin typeface="Cambria Math" panose="02040503050406030204" pitchFamily="18" charset="0"/>
                                </a:rPr>
                                <m:t>√</m:t>
                              </m:r>
                              <m:r>
                                <a:rPr lang="en-AU" b="0" i="1" smtClean="0">
                                  <a:solidFill>
                                    <a:schemeClr val="bg1">
                                      <a:lumMod val="50000"/>
                                    </a:schemeClr>
                                  </a:solidFill>
                                  <a:latin typeface="Cambria Math" panose="02040503050406030204" pitchFamily="18" charset="0"/>
                                </a:rPr>
                                <m:t>13</m:t>
                              </m:r>
                            </m:oMath>
                          </a14:m>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3√2</m:t>
                                </m:r>
                              </m:oMath>
                            </m:oMathPara>
                          </a14:m>
                          <a:endParaRPr lang="en-US" dirty="0">
                            <a:solidFill>
                              <a:schemeClr val="bg1">
                                <a:lumMod val="50000"/>
                              </a:schemeClr>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1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rgbClr val="FF0000"/>
                                  </a:solidFill>
                                  <a:latin typeface="Cambria Math" panose="02040503050406030204" pitchFamily="18" charset="0"/>
                                </a:rPr>
                                <m:t>2√2</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3.1+</a:t>
                          </a:r>
                          <a14:m>
                            <m:oMath xmlns:m="http://schemas.openxmlformats.org/officeDocument/2006/math">
                              <m:r>
                                <a:rPr lang="en-US" b="0" i="1" smtClean="0">
                                  <a:solidFill>
                                    <a:srgbClr val="FF0000"/>
                                  </a:solidFill>
                                  <a:latin typeface="Cambria Math" panose="02040503050406030204" pitchFamily="18" charset="0"/>
                                </a:rPr>
                                <m:t>2√2</m:t>
                              </m:r>
                            </m:oMath>
                          </a14:m>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41" name="Group 43">
                <a:extLst>
                  <a:ext uri="{FF2B5EF4-FFF2-40B4-BE49-F238E27FC236}">
                    <a16:creationId xmlns:a16="http://schemas.microsoft.com/office/drawing/2014/main" id="{E9E91265-B96F-4523-92CE-BE9A52E0E7D7}"/>
                  </a:ext>
                </a:extLst>
              </p:cNvPr>
              <p:cNvGraphicFramePr>
                <a:graphicFrameLocks noGrp="1"/>
              </p:cNvGraphicFramePr>
              <p:nvPr>
                <p:extLst>
                  <p:ext uri="{D42A27DB-BD31-4B8C-83A1-F6EECF244321}">
                    <p14:modId xmlns:p14="http://schemas.microsoft.com/office/powerpoint/2010/main" val="3143656449"/>
                  </p:ext>
                </p:extLst>
              </p:nvPr>
            </p:nvGraphicFramePr>
            <p:xfrm>
              <a:off x="1363083" y="3225536"/>
              <a:ext cx="5687058" cy="2406720"/>
            </p:xfrm>
            <a:graphic>
              <a:graphicData uri="http://schemas.openxmlformats.org/drawingml/2006/table">
                <a:tbl>
                  <a:tblPr/>
                  <a:tblGrid>
                    <a:gridCol w="752185">
                      <a:extLst>
                        <a:ext uri="{9D8B030D-6E8A-4147-A177-3AD203B41FA5}">
                          <a16:colId xmlns:a16="http://schemas.microsoft.com/office/drawing/2014/main" val="20000"/>
                        </a:ext>
                      </a:extLst>
                    </a:gridCol>
                    <a:gridCol w="888944">
                      <a:extLst>
                        <a:ext uri="{9D8B030D-6E8A-4147-A177-3AD203B41FA5}">
                          <a16:colId xmlns:a16="http://schemas.microsoft.com/office/drawing/2014/main" val="20001"/>
                        </a:ext>
                      </a:extLst>
                    </a:gridCol>
                    <a:gridCol w="1025705">
                      <a:extLst>
                        <a:ext uri="{9D8B030D-6E8A-4147-A177-3AD203B41FA5}">
                          <a16:colId xmlns:a16="http://schemas.microsoft.com/office/drawing/2014/main" val="20002"/>
                        </a:ext>
                      </a:extLst>
                    </a:gridCol>
                    <a:gridCol w="1037193">
                      <a:extLst>
                        <a:ext uri="{9D8B030D-6E8A-4147-A177-3AD203B41FA5}">
                          <a16:colId xmlns:a16="http://schemas.microsoft.com/office/drawing/2014/main" val="634557538"/>
                        </a:ext>
                      </a:extLst>
                    </a:gridCol>
                    <a:gridCol w="1037193">
                      <a:extLst>
                        <a:ext uri="{9D8B030D-6E8A-4147-A177-3AD203B41FA5}">
                          <a16:colId xmlns:a16="http://schemas.microsoft.com/office/drawing/2014/main" val="1455215228"/>
                        </a:ext>
                      </a:extLst>
                    </a:gridCol>
                    <a:gridCol w="945838">
                      <a:extLst>
                        <a:ext uri="{9D8B030D-6E8A-4147-A177-3AD203B41FA5}">
                          <a16:colId xmlns:a16="http://schemas.microsoft.com/office/drawing/2014/main" val="20003"/>
                        </a:ext>
                      </a:extLst>
                    </a:gridCol>
                  </a:tblGrid>
                  <a:tr h="3312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altLang="en-US" sz="1800" dirty="0">
                              <a:latin typeface="Arial" charset="0"/>
                              <a:cs typeface="Arial" charset="0"/>
                            </a:rPr>
                            <a:t>Heuristic</a:t>
                          </a:r>
                          <a:endParaRPr kumimoji="0" lang="en-US" sz="1800" b="0" i="0" u="none" strike="noStrike" cap="none" normalizeH="0" baseline="0" dirty="0">
                            <a:ln>
                              <a:noFill/>
                            </a:ln>
                            <a:solidFill>
                              <a:schemeClr val="tx1"/>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Arial" charset="0"/>
                            </a:rPr>
                            <a:t>Total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230000" r="-202941" b="-534000"/>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230000" r="-101754" b="-534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343750" r="-202941" b="-456250"/>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343750" r="-101754" b="-45625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52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417647" r="-202941" b="-329412"/>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417647" r="-101754" b="-329412"/>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3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8501728"/>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266471" t="-634694" r="-202941" b="-146939"/>
                          </a:stretch>
                        </a:blip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634694" r="-101754" b="-146939"/>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169643" t="-750000" r="-306548" b="-50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zh-CN"/>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4"/>
                          <a:stretch>
                            <a:fillRect l="-364327" t="-750000" r="-101754" b="-50000"/>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39" name="文本框 38">
            <a:extLst>
              <a:ext uri="{FF2B5EF4-FFF2-40B4-BE49-F238E27FC236}">
                <a16:creationId xmlns:a16="http://schemas.microsoft.com/office/drawing/2014/main" id="{E36CBDCC-A4C2-4F25-B524-9E2AF44EB47B}"/>
              </a:ext>
            </a:extLst>
          </p:cNvPr>
          <p:cNvSpPr txBox="1"/>
          <p:nvPr/>
        </p:nvSpPr>
        <p:spPr>
          <a:xfrm>
            <a:off x="891036" y="1299166"/>
            <a:ext cx="1002850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The target vertex is now found. </a:t>
            </a:r>
          </a:p>
          <a:p>
            <a:endParaRPr lang="en-US" altLang="zh-CN" sz="2000" dirty="0"/>
          </a:p>
          <a:p>
            <a:r>
              <a:rPr lang="en-US" altLang="zh-CN" sz="2000" dirty="0"/>
              <a:t>Note that in this exercise, the vertices A and E remain unvisited. </a:t>
            </a:r>
          </a:p>
          <a:p>
            <a:r>
              <a:rPr lang="en-US" altLang="zh-CN" sz="2000" dirty="0"/>
              <a:t>This is because they are pruned by the heuristic function. </a:t>
            </a:r>
          </a:p>
          <a:p>
            <a:r>
              <a:rPr lang="en-US" altLang="zh-CN" sz="2000" dirty="0"/>
              <a:t>The weight suggests that vertex C is guaranteed to be a better option to explore. </a:t>
            </a:r>
          </a:p>
        </p:txBody>
      </p:sp>
      <p:sp>
        <p:nvSpPr>
          <p:cNvPr id="5" name="Footer Placeholder 4">
            <a:extLst>
              <a:ext uri="{FF2B5EF4-FFF2-40B4-BE49-F238E27FC236}">
                <a16:creationId xmlns:a16="http://schemas.microsoft.com/office/drawing/2014/main" id="{2E28980B-BF1E-7C1D-ECE9-18B84086F0F6}"/>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964AE3C4-EB2D-F21D-ED13-32A21D03764B}"/>
              </a:ext>
            </a:extLst>
          </p:cNvPr>
          <p:cNvSpPr>
            <a:spLocks noGrp="1"/>
          </p:cNvSpPr>
          <p:nvPr>
            <p:ph type="sldNum" sz="quarter" idx="11"/>
          </p:nvPr>
        </p:nvSpPr>
        <p:spPr/>
        <p:txBody>
          <a:bodyPr/>
          <a:lstStyle/>
          <a:p>
            <a:fld id="{009375D7-070A-4959-9224-FB5E66F2B1B3}" type="slidenum">
              <a:rPr lang="en-AU" smtClean="0"/>
              <a:pPr/>
              <a:t>109</a:t>
            </a:fld>
            <a:endParaRPr lang="en-AU" dirty="0"/>
          </a:p>
        </p:txBody>
      </p:sp>
    </p:spTree>
    <p:extLst>
      <p:ext uri="{BB962C8B-B14F-4D97-AF65-F5344CB8AC3E}">
        <p14:creationId xmlns:p14="http://schemas.microsoft.com/office/powerpoint/2010/main" val="236953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3" name="Picture 5"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059" y="3507685"/>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a:xfrm>
            <a:off x="911915" y="2141537"/>
            <a:ext cx="10515600" cy="4351338"/>
          </a:xfrm>
        </p:spPr>
        <p:txBody>
          <a:bodyPr>
            <a:normAutofit/>
          </a:bodyPr>
          <a:lstStyle/>
          <a:p>
            <a:pPr>
              <a:buNone/>
            </a:pPr>
            <a:r>
              <a:rPr lang="en-CA" sz="2000" dirty="0"/>
              <a:t>Suppose you are at vertex A</a:t>
            </a:r>
          </a:p>
          <a:p>
            <a:pPr lvl="1"/>
            <a:r>
              <a:rPr lang="en-CA" sz="1800" dirty="0"/>
              <a:t>You are aware of all vertices adjacent to it</a:t>
            </a:r>
          </a:p>
          <a:p>
            <a:pPr lvl="1"/>
            <a:r>
              <a:rPr lang="en-CA" sz="1800" dirty="0"/>
              <a:t>This information is either in an adjacency list or adjacency matrix</a:t>
            </a:r>
          </a:p>
          <a:p>
            <a:pPr marL="357188" indent="-357188"/>
            <a:r>
              <a:rPr lang="en-CA" sz="2000" dirty="0"/>
              <a:t>	</a:t>
            </a:r>
          </a:p>
          <a:p>
            <a:pPr>
              <a:buNone/>
            </a:pPr>
            <a:r>
              <a:rPr lang="en-CA" sz="2000" dirty="0"/>
              <a:t>Q: Is 5 the shortest distance to B via the edge (A, B)?</a:t>
            </a:r>
          </a:p>
          <a:p>
            <a:pPr>
              <a:buNone/>
            </a:pPr>
            <a:r>
              <a:rPr lang="en-CA" sz="2000" dirty="0"/>
              <a:t>Q: Are you guaranteed that the shortest path to C is (A, C), or</a:t>
            </a:r>
            <a:br>
              <a:rPr lang="en-CA" sz="2000" dirty="0"/>
            </a:br>
            <a:r>
              <a:rPr lang="en-CA" sz="2000" dirty="0"/>
              <a:t>that (A, D) is the shortest path to vertex D?</a:t>
            </a:r>
          </a:p>
          <a:p>
            <a:pPr lvl="1"/>
            <a:endParaRPr lang="en-CA" sz="1800" dirty="0"/>
          </a:p>
        </p:txBody>
      </p:sp>
      <p:sp>
        <p:nvSpPr>
          <p:cNvPr id="6" name="Oval 5"/>
          <p:cNvSpPr/>
          <p:nvPr/>
        </p:nvSpPr>
        <p:spPr>
          <a:xfrm>
            <a:off x="4978152" y="525780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文本框 6">
            <a:extLst>
              <a:ext uri="{FF2B5EF4-FFF2-40B4-BE49-F238E27FC236}">
                <a16:creationId xmlns:a16="http://schemas.microsoft.com/office/drawing/2014/main" id="{8C1FC151-ED4B-4A6F-9624-774C18865889}"/>
              </a:ext>
            </a:extLst>
          </p:cNvPr>
          <p:cNvSpPr txBox="1"/>
          <p:nvPr/>
        </p:nvSpPr>
        <p:spPr>
          <a:xfrm>
            <a:off x="863352" y="1377607"/>
            <a:ext cx="8229600" cy="646331"/>
          </a:xfrm>
          <a:prstGeom prst="rect">
            <a:avLst/>
          </a:prstGeom>
          <a:noFill/>
        </p:spPr>
        <p:txBody>
          <a:bodyPr wrap="square">
            <a:spAutoFit/>
          </a:bodyPr>
          <a:lstStyle/>
          <a:p>
            <a:pPr algn="l">
              <a:buFont typeface="Arial" charset="0"/>
              <a:buNone/>
            </a:pPr>
            <a:r>
              <a:rPr lang="en-US" altLang="zh-CN" sz="1800" b="1" dirty="0">
                <a:latin typeface="Arial" charset="0"/>
                <a:cs typeface="Arial" charset="0"/>
              </a:rPr>
              <a:t>Single-source shortest path problem (finding the shortest paths between a given vertex v and all other vertices in the graph)</a:t>
            </a:r>
          </a:p>
        </p:txBody>
      </p:sp>
      <p:sp>
        <p:nvSpPr>
          <p:cNvPr id="4" name="Footer Placeholder 3">
            <a:extLst>
              <a:ext uri="{FF2B5EF4-FFF2-40B4-BE49-F238E27FC236}">
                <a16:creationId xmlns:a16="http://schemas.microsoft.com/office/drawing/2014/main" id="{6526C609-4267-D428-44CC-5BF07B49D47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8A71649-5848-A95F-9C36-4CBAD3CA5C72}"/>
              </a:ext>
            </a:extLst>
          </p:cNvPr>
          <p:cNvSpPr>
            <a:spLocks noGrp="1"/>
          </p:cNvSpPr>
          <p:nvPr>
            <p:ph type="sldNum" sz="quarter" idx="11"/>
          </p:nvPr>
        </p:nvSpPr>
        <p:spPr/>
        <p:txBody>
          <a:bodyPr/>
          <a:lstStyle/>
          <a:p>
            <a:fld id="{009375D7-070A-4959-9224-FB5E66F2B1B3}" type="slidenum">
              <a:rPr lang="en-AU" smtClean="0"/>
              <a:pPr/>
              <a:t>11</a:t>
            </a:fld>
            <a:endParaRPr lang="en-AU" dirty="0"/>
          </a:p>
        </p:txBody>
      </p:sp>
    </p:spTree>
    <p:extLst>
      <p:ext uri="{BB962C8B-B14F-4D97-AF65-F5344CB8AC3E}">
        <p14:creationId xmlns:p14="http://schemas.microsoft.com/office/powerpoint/2010/main" val="1992864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altLang="zh-CN" dirty="0">
                <a:cs typeface="Arial" charset="0"/>
              </a:rPr>
              <a:t>All-pairs Shortest Path</a:t>
            </a:r>
            <a:endParaRPr lang="en-US" dirty="0"/>
          </a:p>
        </p:txBody>
      </p:sp>
    </p:spTree>
    <p:extLst>
      <p:ext uri="{BB962C8B-B14F-4D97-AF65-F5344CB8AC3E}">
        <p14:creationId xmlns:p14="http://schemas.microsoft.com/office/powerpoint/2010/main" val="31189631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cs typeface="Arial" charset="0"/>
              </a:rPr>
              <a:t>All-pairs Shortest Path</a:t>
            </a:r>
            <a:endParaRPr lang="en-US" sz="4400" dirty="0">
              <a:cs typeface="Arial" charset="0"/>
            </a:endParaRPr>
          </a:p>
        </p:txBody>
      </p:sp>
      <p:sp>
        <p:nvSpPr>
          <p:cNvPr id="5123" name="Rectangle 3"/>
          <p:cNvSpPr>
            <a:spLocks noGrp="1" noChangeArrowheads="1"/>
          </p:cNvSpPr>
          <p:nvPr>
            <p:ph idx="1"/>
          </p:nvPr>
        </p:nvSpPr>
        <p:spPr/>
        <p:txBody>
          <a:bodyPr>
            <a:normAutofit/>
          </a:bodyPr>
          <a:lstStyle/>
          <a:p>
            <a:pPr>
              <a:buFont typeface="Arial" charset="0"/>
              <a:buNone/>
            </a:pPr>
            <a:r>
              <a:rPr lang="en-US" sz="2800" dirty="0">
                <a:latin typeface="Arial" charset="0"/>
                <a:cs typeface="Arial" charset="0"/>
              </a:rPr>
              <a:t>This topic:</a:t>
            </a:r>
          </a:p>
          <a:p>
            <a:pPr lvl="1"/>
            <a:r>
              <a:rPr lang="en-US" sz="2800" dirty="0">
                <a:latin typeface="Arial" charset="0"/>
                <a:cs typeface="Arial" charset="0"/>
              </a:rPr>
              <a:t>We will look at the Floyd-</a:t>
            </a:r>
            <a:r>
              <a:rPr lang="en-US" sz="2800" dirty="0" err="1">
                <a:latin typeface="Arial" charset="0"/>
                <a:cs typeface="Arial" charset="0"/>
              </a:rPr>
              <a:t>Warshall</a:t>
            </a:r>
            <a:r>
              <a:rPr lang="en-US" sz="2800" dirty="0">
                <a:latin typeface="Arial" charset="0"/>
                <a:cs typeface="Arial" charset="0"/>
              </a:rPr>
              <a:t> algorithm for:</a:t>
            </a:r>
          </a:p>
          <a:p>
            <a:pPr lvl="2"/>
            <a:r>
              <a:rPr lang="en-US" sz="2400" dirty="0">
                <a:latin typeface="Arial" charset="0"/>
                <a:cs typeface="Arial" charset="0"/>
              </a:rPr>
              <a:t>Finding </a:t>
            </a:r>
            <a:r>
              <a:rPr lang="en-US" altLang="zh-CN" sz="2400" dirty="0">
                <a:latin typeface="Arial" charset="0"/>
                <a:cs typeface="Arial" charset="0"/>
              </a:rPr>
              <a:t>all </a:t>
            </a:r>
            <a:r>
              <a:rPr lang="en-US" sz="2400" dirty="0">
                <a:latin typeface="Arial" charset="0"/>
                <a:cs typeface="Arial" charset="0"/>
              </a:rPr>
              <a:t>shortest distances (the shortest </a:t>
            </a:r>
            <a:r>
              <a:rPr lang="en-US" altLang="zh-CN" sz="2400" dirty="0">
                <a:latin typeface="Arial" charset="0"/>
                <a:cs typeface="Arial" charset="0"/>
              </a:rPr>
              <a:t>distance</a:t>
            </a:r>
            <a:r>
              <a:rPr lang="en-US" sz="2400" dirty="0">
                <a:latin typeface="Arial" charset="0"/>
                <a:cs typeface="Arial" charset="0"/>
              </a:rPr>
              <a:t> between all pairs of nodes)</a:t>
            </a:r>
          </a:p>
          <a:p>
            <a:pPr lvl="2"/>
            <a:r>
              <a:rPr lang="en-US" sz="2400" dirty="0">
                <a:latin typeface="Arial" charset="0"/>
                <a:cs typeface="Arial" charset="0"/>
              </a:rPr>
              <a:t>Finding the paths corresponding to these distances</a:t>
            </a:r>
          </a:p>
          <a:p>
            <a:pPr lvl="1"/>
            <a:r>
              <a:rPr lang="en-US" sz="2800" dirty="0">
                <a:latin typeface="Arial" charset="0"/>
                <a:cs typeface="Arial" charset="0"/>
              </a:rPr>
              <a:t>We conclude by finding the transitive closure</a:t>
            </a:r>
          </a:p>
        </p:txBody>
      </p:sp>
      <p:sp>
        <p:nvSpPr>
          <p:cNvPr id="2" name="Footer Placeholder 1">
            <a:extLst>
              <a:ext uri="{FF2B5EF4-FFF2-40B4-BE49-F238E27FC236}">
                <a16:creationId xmlns:a16="http://schemas.microsoft.com/office/drawing/2014/main" id="{743D37C0-4B42-FD31-874A-84FE0D52AB1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2EDF7BD-B203-DC54-58D3-F9ABC945ED59}"/>
              </a:ext>
            </a:extLst>
          </p:cNvPr>
          <p:cNvSpPr>
            <a:spLocks noGrp="1"/>
          </p:cNvSpPr>
          <p:nvPr>
            <p:ph type="sldNum" sz="quarter" idx="11"/>
          </p:nvPr>
        </p:nvSpPr>
        <p:spPr/>
        <p:txBody>
          <a:bodyPr/>
          <a:lstStyle/>
          <a:p>
            <a:fld id="{009375D7-070A-4959-9224-FB5E66F2B1B3}" type="slidenum">
              <a:rPr lang="en-AU" smtClean="0"/>
              <a:pPr/>
              <a:t>111</a:t>
            </a:fld>
            <a:endParaRPr lang="en-AU"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cs typeface="Arial" charset="0"/>
              </a:rPr>
              <a:t>Problem</a:t>
            </a:r>
            <a:endParaRPr lang="en-US" sz="4400" dirty="0">
              <a:cs typeface="Arial" charset="0"/>
            </a:endParaRPr>
          </a:p>
        </p:txBody>
      </p:sp>
      <p:sp>
        <p:nvSpPr>
          <p:cNvPr id="7171" name="Rectangle 3"/>
          <p:cNvSpPr>
            <a:spLocks noGrp="1" noChangeArrowheads="1"/>
          </p:cNvSpPr>
          <p:nvPr>
            <p:ph idx="1"/>
          </p:nvPr>
        </p:nvSpPr>
        <p:spPr/>
        <p:txBody>
          <a:bodyPr>
            <a:normAutofit/>
          </a:bodyPr>
          <a:lstStyle/>
          <a:p>
            <a:pPr>
              <a:buFont typeface="Arial" charset="0"/>
              <a:buNone/>
            </a:pPr>
            <a:r>
              <a:rPr lang="en-US" sz="2400" dirty="0">
                <a:latin typeface="Arial" charset="0"/>
                <a:cs typeface="Arial" charset="0"/>
              </a:rPr>
              <a:t>Observation:  </a:t>
            </a:r>
            <a:r>
              <a:rPr lang="en-US" altLang="zh-CN" sz="2400" dirty="0">
                <a:latin typeface="Arial" charset="0"/>
                <a:cs typeface="Arial" charset="0"/>
              </a:rPr>
              <a:t>Any algorithm that finds the shortest path between all pairs must consider, each pair of vertices; therefore, a lower bound on the execution would be O(|V|</a:t>
            </a:r>
            <a:r>
              <a:rPr lang="en-US" altLang="zh-CN" sz="2400" baseline="30000" dirty="0">
                <a:latin typeface="Arial" charset="0"/>
                <a:cs typeface="Arial" charset="0"/>
              </a:rPr>
              <a:t>2</a:t>
            </a:r>
            <a:r>
              <a:rPr lang="en-US" altLang="zh-CN" sz="2400" dirty="0">
                <a:latin typeface="Arial" charset="0"/>
                <a:cs typeface="Arial" charset="0"/>
              </a:rPr>
              <a:t>).</a:t>
            </a:r>
          </a:p>
          <a:p>
            <a:pPr>
              <a:buFont typeface="Arial" charset="0"/>
              <a:buNone/>
            </a:pPr>
            <a:endParaRPr lang="en-US" sz="2400" dirty="0">
              <a:latin typeface="Arial" charset="0"/>
              <a:cs typeface="Arial" charset="0"/>
            </a:endParaRPr>
          </a:p>
          <a:p>
            <a:pPr>
              <a:buFont typeface="Arial" charset="0"/>
              <a:buNone/>
            </a:pPr>
            <a:r>
              <a:rPr lang="en-US" sz="2400" dirty="0">
                <a:latin typeface="Arial" charset="0"/>
                <a:cs typeface="Arial" charset="0"/>
              </a:rPr>
              <a:t>We will look at the Floyd-</a:t>
            </a:r>
            <a:r>
              <a:rPr lang="en-US" sz="2400" dirty="0" err="1">
                <a:latin typeface="Arial" charset="0"/>
                <a:cs typeface="Arial" charset="0"/>
              </a:rPr>
              <a:t>Warshall</a:t>
            </a:r>
            <a:r>
              <a:rPr lang="en-US" sz="2400" dirty="0">
                <a:latin typeface="Arial" charset="0"/>
                <a:cs typeface="Arial" charset="0"/>
              </a:rPr>
              <a:t> algorithm.</a:t>
            </a:r>
          </a:p>
        </p:txBody>
      </p:sp>
      <p:sp>
        <p:nvSpPr>
          <p:cNvPr id="2" name="Footer Placeholder 1">
            <a:extLst>
              <a:ext uri="{FF2B5EF4-FFF2-40B4-BE49-F238E27FC236}">
                <a16:creationId xmlns:a16="http://schemas.microsoft.com/office/drawing/2014/main" id="{14DB1004-D17F-3D81-05F4-F2960C0A065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9768B8F-0DED-F569-5B60-6317F3030538}"/>
              </a:ext>
            </a:extLst>
          </p:cNvPr>
          <p:cNvSpPr>
            <a:spLocks noGrp="1"/>
          </p:cNvSpPr>
          <p:nvPr>
            <p:ph type="sldNum" sz="quarter" idx="11"/>
          </p:nvPr>
        </p:nvSpPr>
        <p:spPr/>
        <p:txBody>
          <a:bodyPr/>
          <a:lstStyle/>
          <a:p>
            <a:fld id="{009375D7-070A-4959-9224-FB5E66F2B1B3}" type="slidenum">
              <a:rPr lang="en-AU" smtClean="0"/>
              <a:pPr/>
              <a:t>112</a:t>
            </a:fld>
            <a:endParaRPr lang="en-AU"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Strategy</a:t>
            </a:r>
            <a:endParaRPr lang="en-US" sz="4400" dirty="0">
              <a:cs typeface="Arial" charset="0"/>
            </a:endParaRPr>
          </a:p>
        </p:txBody>
      </p:sp>
      <p:sp>
        <p:nvSpPr>
          <p:cNvPr id="9" name="Content Placeholder 8"/>
          <p:cNvSpPr>
            <a:spLocks noGrp="1"/>
          </p:cNvSpPr>
          <p:nvPr>
            <p:ph idx="1"/>
          </p:nvPr>
        </p:nvSpPr>
        <p:spPr/>
        <p:txBody>
          <a:bodyPr/>
          <a:lstStyle/>
          <a:p>
            <a:pPr>
              <a:buNone/>
            </a:pPr>
            <a:r>
              <a:rPr lang="en-CA" sz="2400" dirty="0"/>
              <a:t>First, let’s consider only edges that connect vertices directly: </a:t>
            </a:r>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Here, </a:t>
            </a:r>
            <a:r>
              <a:rPr lang="en-CA" sz="2400" i="1" dirty="0" err="1">
                <a:latin typeface="Times New Roman" pitchFamily="18" charset="0"/>
                <a:cs typeface="Times New Roman" pitchFamily="18" charset="0"/>
              </a:rPr>
              <a:t>w</a:t>
            </a:r>
            <a:r>
              <a:rPr lang="en-CA" sz="2400" i="1" baseline="-25000" dirty="0" err="1">
                <a:latin typeface="Times New Roman" pitchFamily="18" charset="0"/>
                <a:cs typeface="Times New Roman" pitchFamily="18" charset="0"/>
              </a:rPr>
              <a:t>i,j</a:t>
            </a:r>
            <a:r>
              <a:rPr lang="en-CA" sz="2400" i="1" dirty="0"/>
              <a:t> </a:t>
            </a:r>
            <a:r>
              <a:rPr lang="en-CA" sz="2400" dirty="0"/>
              <a:t>is the weight of the edge connecting vertices </a:t>
            </a:r>
            <a:r>
              <a:rPr lang="en-CA" sz="2400" i="1" dirty="0" err="1">
                <a:latin typeface="Times New Roman" pitchFamily="18" charset="0"/>
                <a:cs typeface="Times New Roman" pitchFamily="18" charset="0"/>
              </a:rPr>
              <a:t>i</a:t>
            </a:r>
            <a:r>
              <a:rPr lang="en-CA" sz="2400" dirty="0"/>
              <a:t> and </a:t>
            </a:r>
            <a:r>
              <a:rPr lang="en-CA" sz="2400" i="1" dirty="0">
                <a:latin typeface="Times New Roman" pitchFamily="18" charset="0"/>
                <a:cs typeface="Times New Roman" pitchFamily="18" charset="0"/>
              </a:rPr>
              <a:t>j</a:t>
            </a:r>
            <a:endParaRPr lang="en-CA" sz="2400" dirty="0">
              <a:latin typeface="Times New Roman" pitchFamily="18" charset="0"/>
              <a:cs typeface="Times New Roman" pitchFamily="18" charset="0"/>
            </a:endParaRPr>
          </a:p>
          <a:p>
            <a:pPr lvl="1"/>
            <a:endParaRPr lang="en-CA" sz="2000" i="1" dirty="0">
              <a:latin typeface="Times New Roman" pitchFamily="18" charset="0"/>
              <a:cs typeface="Times New Roman" pitchFamily="18" charset="0"/>
            </a:endParaRPr>
          </a:p>
          <a:p>
            <a:pPr>
              <a:buNone/>
            </a:pPr>
            <a:r>
              <a:rPr lang="en-CA" sz="2400" dirty="0"/>
              <a:t>In C++, we would define a two-dimensional array</a:t>
            </a:r>
          </a:p>
          <a:p>
            <a:pPr>
              <a:buNone/>
            </a:pPr>
            <a:r>
              <a:rPr lang="en-CA" sz="2400" i="1" dirty="0">
                <a:latin typeface="Consolas" pitchFamily="49" charset="0"/>
                <a:cs typeface="Consolas" pitchFamily="49" charset="0"/>
              </a:rPr>
              <a:t>		</a:t>
            </a:r>
            <a:r>
              <a:rPr lang="en-CA" sz="2400" dirty="0">
                <a:latin typeface="Consolas" pitchFamily="49" charset="0"/>
                <a:cs typeface="Consolas" pitchFamily="49" charset="0"/>
              </a:rPr>
              <a:t>double d[</a:t>
            </a:r>
            <a:r>
              <a:rPr lang="en-CA" sz="2400" dirty="0" err="1">
                <a:latin typeface="Consolas" pitchFamily="49" charset="0"/>
                <a:cs typeface="Consolas" pitchFamily="49" charset="0"/>
              </a:rPr>
              <a:t>num_vertices</a:t>
            </a:r>
            <a:r>
              <a:rPr lang="en-CA" sz="2400" dirty="0">
                <a:latin typeface="Consolas" pitchFamily="49" charset="0"/>
                <a:cs typeface="Consolas" pitchFamily="49" charset="0"/>
              </a:rPr>
              <a:t>][</a:t>
            </a:r>
            <a:r>
              <a:rPr lang="en-CA" sz="2400" dirty="0" err="1">
                <a:latin typeface="Consolas" pitchFamily="49" charset="0"/>
                <a:cs typeface="Consolas" pitchFamily="49" charset="0"/>
              </a:rPr>
              <a:t>num_vertices</a:t>
            </a:r>
            <a:r>
              <a:rPr lang="en-CA" sz="2400" dirty="0">
                <a:latin typeface="Consolas" pitchFamily="49" charset="0"/>
                <a:cs typeface="Consolas" pitchFamily="49" charset="0"/>
              </a:rPr>
              <a:t>];</a:t>
            </a:r>
            <a:endParaRPr lang="en-CA" sz="2400" i="1" dirty="0">
              <a:latin typeface="Consolas" pitchFamily="49" charset="0"/>
              <a:cs typeface="Consolas" pitchFamily="49" charset="0"/>
            </a:endParaRPr>
          </a:p>
        </p:txBody>
      </p:sp>
      <p:graphicFrame>
        <p:nvGraphicFramePr>
          <p:cNvPr id="8201" name="Object 6"/>
          <p:cNvGraphicFramePr>
            <a:graphicFrameLocks noChangeAspect="1"/>
          </p:cNvGraphicFramePr>
          <p:nvPr>
            <p:extLst>
              <p:ext uri="{D42A27DB-BD31-4B8C-83A1-F6EECF244321}">
                <p14:modId xmlns:p14="http://schemas.microsoft.com/office/powerpoint/2010/main" val="3580095631"/>
              </p:ext>
            </p:extLst>
          </p:nvPr>
        </p:nvGraphicFramePr>
        <p:xfrm>
          <a:off x="3653222" y="2454275"/>
          <a:ext cx="4589463" cy="1235075"/>
        </p:xfrm>
        <a:graphic>
          <a:graphicData uri="http://schemas.openxmlformats.org/presentationml/2006/ole">
            <mc:AlternateContent xmlns:mc="http://schemas.openxmlformats.org/markup-compatibility/2006">
              <mc:Choice xmlns:v="urn:schemas-microsoft-com:vml" Requires="v">
                <p:oleObj name="Equation" r:id="rId3" imgW="2400120" imgH="647640" progId="Equation.DSMT4">
                  <p:embed/>
                </p:oleObj>
              </mc:Choice>
              <mc:Fallback>
                <p:oleObj name="Equation" r:id="rId3" imgW="2400120" imgH="647640" progId="Equation.DSMT4">
                  <p:embed/>
                  <p:pic>
                    <p:nvPicPr>
                      <p:cNvPr id="820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222" y="2454275"/>
                        <a:ext cx="4589463"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ADA6C8F8-90C4-E6CA-5D43-EEFDDAC87F0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7584970-7D61-6807-D903-C101DC363F7E}"/>
              </a:ext>
            </a:extLst>
          </p:cNvPr>
          <p:cNvSpPr>
            <a:spLocks noGrp="1"/>
          </p:cNvSpPr>
          <p:nvPr>
            <p:ph type="sldNum" sz="quarter" idx="11"/>
          </p:nvPr>
        </p:nvSpPr>
        <p:spPr/>
        <p:txBody>
          <a:bodyPr/>
          <a:lstStyle/>
          <a:p>
            <a:fld id="{009375D7-070A-4959-9224-FB5E66F2B1B3}" type="slidenum">
              <a:rPr lang="en-AU" smtClean="0"/>
              <a:pPr/>
              <a:t>113</a:t>
            </a:fld>
            <a:endParaRPr lang="en-AU"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Strategy</a:t>
            </a:r>
            <a:endParaRPr lang="en-US" sz="4400" dirty="0">
              <a:cs typeface="Arial" charset="0"/>
            </a:endParaRPr>
          </a:p>
        </p:txBody>
      </p:sp>
      <p:sp>
        <p:nvSpPr>
          <p:cNvPr id="9" name="Content Placeholder 8"/>
          <p:cNvSpPr>
            <a:spLocks noGrp="1"/>
          </p:cNvSpPr>
          <p:nvPr>
            <p:ph idx="1"/>
          </p:nvPr>
        </p:nvSpPr>
        <p:spPr/>
        <p:txBody>
          <a:bodyPr/>
          <a:lstStyle/>
          <a:p>
            <a:pPr>
              <a:buNone/>
            </a:pPr>
            <a:r>
              <a:rPr lang="en-CA" sz="2400" dirty="0"/>
              <a:t>Consider this graph of seven vertices</a:t>
            </a:r>
          </a:p>
          <a:p>
            <a:pPr>
              <a:buNone/>
            </a:pPr>
            <a:r>
              <a:rPr lang="en-CA" sz="2400" dirty="0"/>
              <a:t>The edges defining the values         and         are highlighted</a:t>
            </a:r>
          </a:p>
          <a:p>
            <a:pPr>
              <a:buNone/>
            </a:pPr>
            <a:endParaRPr lang="en-CA" sz="2400" dirty="0"/>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graphicFrame>
        <p:nvGraphicFramePr>
          <p:cNvPr id="11" name="Object 6"/>
          <p:cNvGraphicFramePr>
            <a:graphicFrameLocks noChangeAspect="1"/>
          </p:cNvGraphicFramePr>
          <p:nvPr>
            <p:extLst>
              <p:ext uri="{D42A27DB-BD31-4B8C-83A1-F6EECF244321}">
                <p14:modId xmlns:p14="http://schemas.microsoft.com/office/powerpoint/2010/main" val="2114735326"/>
              </p:ext>
            </p:extLst>
          </p:nvPr>
        </p:nvGraphicFramePr>
        <p:xfrm>
          <a:off x="6278110" y="2130503"/>
          <a:ext cx="455612" cy="454025"/>
        </p:xfrm>
        <a:graphic>
          <a:graphicData uri="http://schemas.openxmlformats.org/presentationml/2006/ole">
            <mc:AlternateContent xmlns:mc="http://schemas.openxmlformats.org/markup-compatibility/2006">
              <mc:Choice xmlns:v="urn:schemas-microsoft-com:vml" Requires="v">
                <p:oleObj name="Equation" r:id="rId3" imgW="241200" imgH="241200" progId="Equation.DSMT4">
                  <p:embed/>
                </p:oleObj>
              </mc:Choice>
              <mc:Fallback>
                <p:oleObj name="Equation" r:id="rId3" imgW="241200" imgH="241200" progId="Equation.DSMT4">
                  <p:embed/>
                  <p:pic>
                    <p:nvPicPr>
                      <p:cNvPr id="1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110" y="2130503"/>
                        <a:ext cx="455612"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04" name="Picture 12" descr="C:\Users\dwharder\Desktop\k1.png"/>
          <p:cNvPicPr>
            <a:picLocks noChangeAspect="1" noChangeArrowheads="1"/>
          </p:cNvPicPr>
          <p:nvPr/>
        </p:nvPicPr>
        <p:blipFill>
          <a:blip r:embed="rId5" cstate="print"/>
          <a:srcRect/>
          <a:stretch>
            <a:fillRect/>
          </a:stretch>
        </p:blipFill>
        <p:spPr bwMode="auto">
          <a:xfrm>
            <a:off x="4295800" y="2708921"/>
            <a:ext cx="3600450" cy="3457575"/>
          </a:xfrm>
          <a:prstGeom prst="rect">
            <a:avLst/>
          </a:prstGeom>
          <a:noFill/>
        </p:spPr>
      </p:pic>
      <p:graphicFrame>
        <p:nvGraphicFramePr>
          <p:cNvPr id="14" name="Object 6"/>
          <p:cNvGraphicFramePr>
            <a:graphicFrameLocks noChangeAspect="1"/>
          </p:cNvGraphicFramePr>
          <p:nvPr>
            <p:extLst>
              <p:ext uri="{D42A27DB-BD31-4B8C-83A1-F6EECF244321}">
                <p14:modId xmlns:p14="http://schemas.microsoft.com/office/powerpoint/2010/main" val="2163954890"/>
              </p:ext>
            </p:extLst>
          </p:nvPr>
        </p:nvGraphicFramePr>
        <p:xfrm>
          <a:off x="5068389" y="2131462"/>
          <a:ext cx="458788" cy="454025"/>
        </p:xfrm>
        <a:graphic>
          <a:graphicData uri="http://schemas.openxmlformats.org/presentationml/2006/ole">
            <mc:AlternateContent xmlns:mc="http://schemas.openxmlformats.org/markup-compatibility/2006">
              <mc:Choice xmlns:v="urn:schemas-microsoft-com:vml" Requires="v">
                <p:oleObj name="Equation" r:id="rId6" imgW="241200" imgH="241200" progId="Equation.DSMT4">
                  <p:embed/>
                </p:oleObj>
              </mc:Choice>
              <mc:Fallback>
                <p:oleObj name="Equation" r:id="rId6" imgW="241200" imgH="241200" progId="Equation.DSMT4">
                  <p:embed/>
                  <p:pic>
                    <p:nvPicPr>
                      <p:cNvPr id="1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8389" y="2131462"/>
                        <a:ext cx="4587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1C8C56DB-0B57-EF7F-5F70-7100A1F013B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7EF29B7-B8EB-95AA-5D87-527F98ED923A}"/>
              </a:ext>
            </a:extLst>
          </p:cNvPr>
          <p:cNvSpPr>
            <a:spLocks noGrp="1"/>
          </p:cNvSpPr>
          <p:nvPr>
            <p:ph type="sldNum" sz="quarter" idx="11"/>
          </p:nvPr>
        </p:nvSpPr>
        <p:spPr/>
        <p:txBody>
          <a:bodyPr/>
          <a:lstStyle/>
          <a:p>
            <a:fld id="{009375D7-070A-4959-9224-FB5E66F2B1B3}" type="slidenum">
              <a:rPr lang="en-AU" smtClean="0"/>
              <a:pPr/>
              <a:t>114</a:t>
            </a:fld>
            <a:endParaRPr lang="en-AU"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latin typeface="Arial" charset="0"/>
                <a:cs typeface="Arial" charset="0"/>
              </a:rPr>
              <a:t>Strategy</a:t>
            </a:r>
            <a:endParaRPr lang="en-US" sz="4400" dirty="0">
              <a:latin typeface="Arial" charset="0"/>
              <a:cs typeface="Arial" charset="0"/>
            </a:endParaRPr>
          </a:p>
        </p:txBody>
      </p:sp>
      <p:sp>
        <p:nvSpPr>
          <p:cNvPr id="9" name="Content Placeholder 8"/>
          <p:cNvSpPr>
            <a:spLocks noGrp="1"/>
          </p:cNvSpPr>
          <p:nvPr>
            <p:ph idx="1"/>
          </p:nvPr>
        </p:nvSpPr>
        <p:spPr/>
        <p:txBody>
          <a:bodyPr/>
          <a:lstStyle/>
          <a:p>
            <a:pPr>
              <a:buNone/>
            </a:pPr>
            <a:r>
              <a:rPr lang="en-CA" sz="2400" dirty="0"/>
              <a:t>Suppose now, we want to see whether or not the path going through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i="1" dirty="0"/>
              <a:t> </a:t>
            </a:r>
            <a:r>
              <a:rPr lang="en-CA" sz="2400" dirty="0"/>
              <a:t>is shorter than a direct edge?</a:t>
            </a:r>
          </a:p>
          <a:p>
            <a:pPr lvl="1"/>
            <a:r>
              <a:rPr lang="en-CA" sz="2000" dirty="0"/>
              <a:t>Is                                   ?</a:t>
            </a:r>
          </a:p>
          <a:p>
            <a:pPr lvl="1">
              <a:lnSpc>
                <a:spcPct val="150000"/>
              </a:lnSpc>
            </a:pPr>
            <a:r>
              <a:rPr lang="en-CA" sz="2000" dirty="0"/>
              <a:t>Is                                   ?  </a:t>
            </a:r>
          </a:p>
          <a:p>
            <a:pPr>
              <a:buNone/>
            </a:pPr>
            <a:endParaRPr lang="en-CA" sz="2400" dirty="0"/>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3" cstate="print"/>
          <a:srcRect/>
          <a:stretch>
            <a:fillRect/>
          </a:stretch>
        </p:blipFill>
        <p:spPr bwMode="auto">
          <a:xfrm>
            <a:off x="4295800" y="2708921"/>
            <a:ext cx="3600450" cy="3457575"/>
          </a:xfrm>
          <a:prstGeom prst="rect">
            <a:avLst/>
          </a:prstGeom>
          <a:noFill/>
        </p:spPr>
      </p:pic>
      <p:graphicFrame>
        <p:nvGraphicFramePr>
          <p:cNvPr id="43013" name="Object 10"/>
          <p:cNvGraphicFramePr>
            <a:graphicFrameLocks noChangeAspect="1"/>
          </p:cNvGraphicFramePr>
          <p:nvPr>
            <p:extLst>
              <p:ext uri="{D42A27DB-BD31-4B8C-83A1-F6EECF244321}">
                <p14:modId xmlns:p14="http://schemas.microsoft.com/office/powerpoint/2010/main" val="2040214083"/>
              </p:ext>
            </p:extLst>
          </p:nvPr>
        </p:nvGraphicFramePr>
        <p:xfrm>
          <a:off x="1572886" y="2390499"/>
          <a:ext cx="1639887" cy="430213"/>
        </p:xfrm>
        <a:graphic>
          <a:graphicData uri="http://schemas.openxmlformats.org/presentationml/2006/ole">
            <mc:AlternateContent xmlns:mc="http://schemas.openxmlformats.org/markup-compatibility/2006">
              <mc:Choice xmlns:v="urn:schemas-microsoft-com:vml" Requires="v">
                <p:oleObj name="Equation" r:id="rId4" imgW="914400" imgH="241200" progId="Equation.DSMT4">
                  <p:embed/>
                </p:oleObj>
              </mc:Choice>
              <mc:Fallback>
                <p:oleObj name="Equation" r:id="rId4" imgW="914400" imgH="241200" progId="Equation.DSMT4">
                  <p:embed/>
                  <p:pic>
                    <p:nvPicPr>
                      <p:cNvPr id="43013"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886" y="2390499"/>
                        <a:ext cx="1639887"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806477974"/>
              </p:ext>
            </p:extLst>
          </p:nvPr>
        </p:nvGraphicFramePr>
        <p:xfrm>
          <a:off x="1571298" y="2858675"/>
          <a:ext cx="1641475" cy="431800"/>
        </p:xfrm>
        <a:graphic>
          <a:graphicData uri="http://schemas.openxmlformats.org/presentationml/2006/ole">
            <mc:AlternateContent xmlns:mc="http://schemas.openxmlformats.org/markup-compatibility/2006">
              <mc:Choice xmlns:v="urn:schemas-microsoft-com:vml" Requires="v">
                <p:oleObj name="Equation" r:id="rId6" imgW="914400" imgH="241200" progId="Equation.DSMT4">
                  <p:embed/>
                </p:oleObj>
              </mc:Choice>
              <mc:Fallback>
                <p:oleObj name="Equation" r:id="rId6" imgW="914400" imgH="241200" progId="Equation.DSMT4">
                  <p:embed/>
                  <p:pic>
                    <p:nvPicPr>
                      <p:cNvPr id="1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298" y="2858675"/>
                        <a:ext cx="16414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CE0EF0E0-E558-CAC0-380E-47A24306F25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C2EC2E5-2CAC-72D9-7AD3-EE1F04E68A9D}"/>
              </a:ext>
            </a:extLst>
          </p:cNvPr>
          <p:cNvSpPr>
            <a:spLocks noGrp="1"/>
          </p:cNvSpPr>
          <p:nvPr>
            <p:ph type="sldNum" sz="quarter" idx="11"/>
          </p:nvPr>
        </p:nvSpPr>
        <p:spPr/>
        <p:txBody>
          <a:bodyPr/>
          <a:lstStyle/>
          <a:p>
            <a:fld id="{009375D7-070A-4959-9224-FB5E66F2B1B3}" type="slidenum">
              <a:rPr lang="en-AU" smtClean="0"/>
              <a:pPr/>
              <a:t>115</a:t>
            </a:fld>
            <a:endParaRPr lang="en-AU"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Strategy</a:t>
            </a:r>
            <a:endParaRPr lang="en-US" sz="4400" dirty="0">
              <a:cs typeface="Arial" charset="0"/>
            </a:endParaRPr>
          </a:p>
        </p:txBody>
      </p:sp>
      <p:sp>
        <p:nvSpPr>
          <p:cNvPr id="9" name="Content Placeholder 8"/>
          <p:cNvSpPr>
            <a:spLocks noGrp="1"/>
          </p:cNvSpPr>
          <p:nvPr>
            <p:ph idx="1"/>
          </p:nvPr>
        </p:nvSpPr>
        <p:spPr/>
        <p:txBody>
          <a:bodyPr>
            <a:normAutofit/>
          </a:bodyPr>
          <a:lstStyle/>
          <a:p>
            <a:pPr>
              <a:buNone/>
            </a:pPr>
            <a:r>
              <a:rPr lang="en-CA" dirty="0"/>
              <a:t>Thus, for each pair of edges, we will define          by calculating: </a:t>
            </a:r>
          </a:p>
          <a:p>
            <a:pPr>
              <a:buNone/>
            </a:pPr>
            <a:endParaRPr lang="en-CA" dirty="0"/>
          </a:p>
          <a:p>
            <a:pPr>
              <a:buNone/>
            </a:pPr>
            <a:endParaRPr lang="en-CA" dirty="0"/>
          </a:p>
          <a:p>
            <a:pPr>
              <a:buNone/>
            </a:pPr>
            <a:endParaRPr lang="en-CA" dirty="0"/>
          </a:p>
          <a:p>
            <a:pPr>
              <a:buNone/>
            </a:pPr>
            <a:r>
              <a:rPr lang="en-CA" dirty="0"/>
              <a:t>	</a:t>
            </a:r>
            <a:endParaRPr lang="en-CA" i="1" dirty="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3" cstate="print"/>
          <a:srcRect/>
          <a:stretch>
            <a:fillRect/>
          </a:stretch>
        </p:blipFill>
        <p:spPr bwMode="auto">
          <a:xfrm>
            <a:off x="4295800" y="2708921"/>
            <a:ext cx="3600450" cy="3457575"/>
          </a:xfrm>
          <a:prstGeom prst="rect">
            <a:avLst/>
          </a:prstGeom>
          <a:noFill/>
        </p:spPr>
      </p:pic>
      <p:graphicFrame>
        <p:nvGraphicFramePr>
          <p:cNvPr id="43013" name="Object 10"/>
          <p:cNvGraphicFramePr>
            <a:graphicFrameLocks noChangeAspect="1"/>
          </p:cNvGraphicFramePr>
          <p:nvPr/>
        </p:nvGraphicFramePr>
        <p:xfrm>
          <a:off x="4866282" y="2186634"/>
          <a:ext cx="2733675" cy="522287"/>
        </p:xfrm>
        <a:graphic>
          <a:graphicData uri="http://schemas.openxmlformats.org/presentationml/2006/ole">
            <mc:AlternateContent xmlns:mc="http://schemas.openxmlformats.org/markup-compatibility/2006">
              <mc:Choice xmlns:v="urn:schemas-microsoft-com:vml" Requires="v">
                <p:oleObj name="Equation" r:id="rId4" imgW="1523880" imgH="291960" progId="Equation.DSMT4">
                  <p:embed/>
                </p:oleObj>
              </mc:Choice>
              <mc:Fallback>
                <p:oleObj name="Equation" r:id="rId4" imgW="1523880" imgH="291960" progId="Equation.DSMT4">
                  <p:embed/>
                  <p:pic>
                    <p:nvPicPr>
                      <p:cNvPr id="43013"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6282" y="2186634"/>
                        <a:ext cx="27336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12536768"/>
              </p:ext>
            </p:extLst>
          </p:nvPr>
        </p:nvGraphicFramePr>
        <p:xfrm>
          <a:off x="7817213" y="1650060"/>
          <a:ext cx="476250" cy="531812"/>
        </p:xfrm>
        <a:graphic>
          <a:graphicData uri="http://schemas.openxmlformats.org/presentationml/2006/ole">
            <mc:AlternateContent xmlns:mc="http://schemas.openxmlformats.org/markup-compatibility/2006">
              <mc:Choice xmlns:v="urn:schemas-microsoft-com:vml" Requires="v">
                <p:oleObj name="Equation" r:id="rId6" imgW="228600" imgH="253800" progId="Equation.DSMT4">
                  <p:embed/>
                </p:oleObj>
              </mc:Choice>
              <mc:Fallback>
                <p:oleObj name="Equation" r:id="rId6" imgW="228600" imgH="253800" progId="Equation.DSMT4">
                  <p:embed/>
                  <p:pic>
                    <p:nvPicPr>
                      <p:cNvPr id="1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7213" y="1650060"/>
                        <a:ext cx="47625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AEFCB2F0-19AE-CEE1-DB5F-AE5AB9D804F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8AED335-EE54-2337-37D4-6737619F3025}"/>
              </a:ext>
            </a:extLst>
          </p:cNvPr>
          <p:cNvSpPr>
            <a:spLocks noGrp="1"/>
          </p:cNvSpPr>
          <p:nvPr>
            <p:ph type="sldNum" sz="quarter" idx="11"/>
          </p:nvPr>
        </p:nvSpPr>
        <p:spPr/>
        <p:txBody>
          <a:bodyPr/>
          <a:lstStyle/>
          <a:p>
            <a:fld id="{009375D7-070A-4959-9224-FB5E66F2B1B3}" type="slidenum">
              <a:rPr lang="en-AU" smtClean="0"/>
              <a:pPr/>
              <a:t>116</a:t>
            </a:fld>
            <a:endParaRPr lang="en-AU"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Strategy</a:t>
            </a:r>
            <a:endParaRPr lang="en-US" sz="4400" dirty="0">
              <a:cs typeface="Arial" charset="0"/>
            </a:endParaRPr>
          </a:p>
        </p:txBody>
      </p:sp>
      <p:sp>
        <p:nvSpPr>
          <p:cNvPr id="9" name="Content Placeholder 8"/>
          <p:cNvSpPr>
            <a:spLocks noGrp="1"/>
          </p:cNvSpPr>
          <p:nvPr>
            <p:ph idx="1"/>
          </p:nvPr>
        </p:nvSpPr>
        <p:spPr/>
        <p:txBody>
          <a:bodyPr/>
          <a:lstStyle/>
          <a:p>
            <a:pPr>
              <a:buNone/>
            </a:pPr>
            <a:r>
              <a:rPr lang="en-CA" dirty="0"/>
              <a:t>Note that                    and                    ; thus, we need just run the algorithm for each pair of vertices:</a:t>
            </a:r>
          </a:p>
          <a:p>
            <a:pPr>
              <a:buNone/>
            </a:pPr>
            <a:endParaRPr lang="en-CA" dirty="0"/>
          </a:p>
          <a:p>
            <a:pPr>
              <a:buNone/>
            </a:pPr>
            <a:endParaRPr lang="en-CA" dirty="0"/>
          </a:p>
          <a:p>
            <a:pPr>
              <a:buNone/>
            </a:pPr>
            <a:endParaRPr lang="en-CA" dirty="0"/>
          </a:p>
          <a:p>
            <a:pPr>
              <a:buNone/>
            </a:pPr>
            <a:r>
              <a:rPr lang="en-CA" dirty="0"/>
              <a:t>	</a:t>
            </a:r>
            <a:endParaRPr lang="en-CA" i="1" dirty="0">
              <a:latin typeface="Times New Roman" pitchFamily="18" charset="0"/>
              <a:cs typeface="Times New Roman" pitchFamily="18" charset="0"/>
            </a:endParaRPr>
          </a:p>
        </p:txBody>
      </p:sp>
      <p:pic>
        <p:nvPicPr>
          <p:cNvPr id="10" name="Picture 4" descr="C:\Users\dwharder\Desktop\k2.png"/>
          <p:cNvPicPr>
            <a:picLocks noChangeAspect="1" noChangeArrowheads="1"/>
          </p:cNvPicPr>
          <p:nvPr/>
        </p:nvPicPr>
        <p:blipFill>
          <a:blip r:embed="rId3" cstate="print"/>
          <a:srcRect/>
          <a:stretch>
            <a:fillRect/>
          </a:stretch>
        </p:blipFill>
        <p:spPr bwMode="auto">
          <a:xfrm>
            <a:off x="7570470" y="2585487"/>
            <a:ext cx="3600450" cy="3457575"/>
          </a:xfrm>
          <a:prstGeom prst="rect">
            <a:avLst/>
          </a:prstGeom>
          <a:noFill/>
        </p:spPr>
      </p:pic>
      <p:graphicFrame>
        <p:nvGraphicFramePr>
          <p:cNvPr id="12" name="Object 10"/>
          <p:cNvGraphicFramePr>
            <a:graphicFrameLocks noChangeAspect="1"/>
          </p:cNvGraphicFramePr>
          <p:nvPr>
            <p:extLst>
              <p:ext uri="{D42A27DB-BD31-4B8C-83A1-F6EECF244321}">
                <p14:modId xmlns:p14="http://schemas.microsoft.com/office/powerpoint/2010/main" val="773553834"/>
              </p:ext>
            </p:extLst>
          </p:nvPr>
        </p:nvGraphicFramePr>
        <p:xfrm>
          <a:off x="2783633" y="1636616"/>
          <a:ext cx="1181100" cy="523875"/>
        </p:xfrm>
        <a:graphic>
          <a:graphicData uri="http://schemas.openxmlformats.org/presentationml/2006/ole">
            <mc:AlternateContent xmlns:mc="http://schemas.openxmlformats.org/markup-compatibility/2006">
              <mc:Choice xmlns:v="urn:schemas-microsoft-com:vml" Requires="v">
                <p:oleObj name="Equation" r:id="rId4" imgW="571320" imgH="253800" progId="Equation.DSMT4">
                  <p:embed/>
                </p:oleObj>
              </mc:Choice>
              <mc:Fallback>
                <p:oleObj name="Equation" r:id="rId4" imgW="571320" imgH="253800" progId="Equation.DSMT4">
                  <p:embed/>
                  <p:pic>
                    <p:nvPicPr>
                      <p:cNvPr id="12"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633" y="1636616"/>
                        <a:ext cx="11811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602896335"/>
              </p:ext>
            </p:extLst>
          </p:nvPr>
        </p:nvGraphicFramePr>
        <p:xfrm>
          <a:off x="4985158" y="1645409"/>
          <a:ext cx="1182688" cy="498475"/>
        </p:xfrm>
        <a:graphic>
          <a:graphicData uri="http://schemas.openxmlformats.org/presentationml/2006/ole">
            <mc:AlternateContent xmlns:mc="http://schemas.openxmlformats.org/markup-compatibility/2006">
              <mc:Choice xmlns:v="urn:schemas-microsoft-com:vml" Requires="v">
                <p:oleObj name="Equation" r:id="rId6" imgW="571320" imgH="241200" progId="Equation.DSMT4">
                  <p:embed/>
                </p:oleObj>
              </mc:Choice>
              <mc:Fallback>
                <p:oleObj name="Equation" r:id="rId6" imgW="571320" imgH="241200" progId="Equation.DSMT4">
                  <p:embed/>
                  <p:pic>
                    <p:nvPicPr>
                      <p:cNvPr id="13"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5158" y="1645409"/>
                        <a:ext cx="11826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784237" y="2962179"/>
            <a:ext cx="7023076" cy="1477328"/>
          </a:xfrm>
          <a:prstGeom prst="rect">
            <a:avLst/>
          </a:prstGeom>
          <a:solidFill>
            <a:schemeClr val="bg1"/>
          </a:solidFill>
          <a:effectLst>
            <a:softEdge rad="31750"/>
          </a:effectLst>
        </p:spPr>
        <p:txBody>
          <a:bodyPr wrap="square" rtlCol="0">
            <a:spAutoFit/>
          </a:bodyPr>
          <a:lstStyle/>
          <a:p>
            <a:r>
              <a:rPr lang="en-CA" dirty="0">
                <a:latin typeface="Consolas" pitchFamily="49" charset="0"/>
                <a:cs typeface="Consolas" pitchFamily="49" charset="0"/>
              </a:rPr>
              <a:t>for ( int </a:t>
            </a:r>
            <a:r>
              <a:rPr lang="en-CA" dirty="0" err="1">
                <a:latin typeface="Consolas" pitchFamily="49" charset="0"/>
                <a:cs typeface="Consolas" pitchFamily="49" charset="0"/>
              </a:rPr>
              <a:t>i</a:t>
            </a:r>
            <a:r>
              <a:rPr lang="en-CA" dirty="0">
                <a:latin typeface="Consolas" pitchFamily="49" charset="0"/>
                <a:cs typeface="Consolas" pitchFamily="49" charset="0"/>
              </a:rPr>
              <a:t> = 1; </a:t>
            </a:r>
            <a:r>
              <a:rPr lang="en-CA" dirty="0" err="1">
                <a:latin typeface="Consolas" pitchFamily="49" charset="0"/>
                <a:cs typeface="Consolas" pitchFamily="49" charset="0"/>
              </a:rPr>
              <a:t>i</a:t>
            </a:r>
            <a:r>
              <a:rPr lang="en-CA" dirty="0">
                <a:latin typeface="Consolas" pitchFamily="49" charset="0"/>
                <a:cs typeface="Consolas" pitchFamily="49" charset="0"/>
              </a:rPr>
              <a:t> &lt;= n; ++</a:t>
            </a:r>
            <a:r>
              <a:rPr lang="en-CA" dirty="0" err="1">
                <a:latin typeface="Consolas" pitchFamily="49" charset="0"/>
                <a:cs typeface="Consolas" pitchFamily="49" charset="0"/>
              </a:rPr>
              <a:t>i</a:t>
            </a:r>
            <a:r>
              <a:rPr lang="en-CA" dirty="0">
                <a:latin typeface="Consolas" pitchFamily="49" charset="0"/>
                <a:cs typeface="Consolas" pitchFamily="49" charset="0"/>
              </a:rPr>
              <a:t> ) {</a:t>
            </a:r>
          </a:p>
          <a:p>
            <a:r>
              <a:rPr lang="en-CA" dirty="0">
                <a:latin typeface="Consolas" pitchFamily="49" charset="0"/>
                <a:cs typeface="Consolas" pitchFamily="49" charset="0"/>
              </a:rPr>
              <a:t>    for ( int j = 1; j &lt;= </a:t>
            </a:r>
            <a:r>
              <a:rPr lang="en-CA" dirty="0" err="1">
                <a:latin typeface="Consolas" pitchFamily="49" charset="0"/>
                <a:cs typeface="Consolas" pitchFamily="49" charset="0"/>
              </a:rPr>
              <a:t>num_n</a:t>
            </a:r>
            <a:r>
              <a:rPr lang="en-CA" dirty="0">
                <a:latin typeface="Consolas" pitchFamily="49" charset="0"/>
                <a:cs typeface="Consolas" pitchFamily="49" charset="0"/>
              </a:rPr>
              <a:t>; ++j ) {</a:t>
            </a:r>
          </a:p>
          <a:p>
            <a:r>
              <a:rPr lang="en-CA" dirty="0">
                <a:latin typeface="Consolas" pitchFamily="49" charset="0"/>
                <a:cs typeface="Consolas" pitchFamily="49" charset="0"/>
              </a:rPr>
              <a:t>        d[</a:t>
            </a:r>
            <a:r>
              <a:rPr lang="en-CA" dirty="0" err="1">
                <a:latin typeface="Consolas" pitchFamily="49" charset="0"/>
                <a:cs typeface="Consolas" pitchFamily="49" charset="0"/>
              </a:rPr>
              <a:t>i</a:t>
            </a:r>
            <a:r>
              <a:rPr lang="en-CA" dirty="0">
                <a:latin typeface="Consolas" pitchFamily="49" charset="0"/>
                <a:cs typeface="Consolas" pitchFamily="49" charset="0"/>
              </a:rPr>
              <a:t>][j] = min( d[</a:t>
            </a:r>
            <a:r>
              <a:rPr lang="en-CA" dirty="0" err="1">
                <a:latin typeface="Consolas" pitchFamily="49" charset="0"/>
                <a:cs typeface="Consolas" pitchFamily="49" charset="0"/>
              </a:rPr>
              <a:t>i</a:t>
            </a:r>
            <a:r>
              <a:rPr lang="en-CA" dirty="0">
                <a:latin typeface="Consolas" pitchFamily="49" charset="0"/>
                <a:cs typeface="Consolas" pitchFamily="49" charset="0"/>
              </a:rPr>
              <a:t>][j], d[</a:t>
            </a:r>
            <a:r>
              <a:rPr lang="en-CA" dirty="0" err="1">
                <a:latin typeface="Consolas" pitchFamily="49" charset="0"/>
                <a:cs typeface="Consolas" pitchFamily="49" charset="0"/>
              </a:rPr>
              <a:t>i</a:t>
            </a:r>
            <a:r>
              <a:rPr lang="en-CA" dirty="0">
                <a:latin typeface="Consolas" pitchFamily="49" charset="0"/>
                <a:cs typeface="Consolas" pitchFamily="49" charset="0"/>
              </a:rPr>
              <a:t>][1] + d[1][j] );</a:t>
            </a:r>
          </a:p>
          <a:p>
            <a:r>
              <a:rPr lang="en-CA" dirty="0">
                <a:latin typeface="Consolas" pitchFamily="49" charset="0"/>
                <a:cs typeface="Consolas" pitchFamily="49" charset="0"/>
              </a:rPr>
              <a:t>    }</a:t>
            </a:r>
          </a:p>
          <a:p>
            <a:r>
              <a:rPr lang="en-CA" dirty="0">
                <a:latin typeface="Consolas" pitchFamily="49" charset="0"/>
                <a:cs typeface="Consolas" pitchFamily="49" charset="0"/>
              </a:rPr>
              <a:t>}</a:t>
            </a:r>
          </a:p>
        </p:txBody>
      </p:sp>
      <p:sp>
        <p:nvSpPr>
          <p:cNvPr id="2" name="Footer Placeholder 1">
            <a:extLst>
              <a:ext uri="{FF2B5EF4-FFF2-40B4-BE49-F238E27FC236}">
                <a16:creationId xmlns:a16="http://schemas.microsoft.com/office/drawing/2014/main" id="{6D81740F-7B58-9C69-0280-B3B0C471C80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252D381-2ED3-C6A3-447E-74A5568185E1}"/>
              </a:ext>
            </a:extLst>
          </p:cNvPr>
          <p:cNvSpPr>
            <a:spLocks noGrp="1"/>
          </p:cNvSpPr>
          <p:nvPr>
            <p:ph type="sldNum" sz="quarter" idx="11"/>
          </p:nvPr>
        </p:nvSpPr>
        <p:spPr/>
        <p:txBody>
          <a:bodyPr/>
          <a:lstStyle/>
          <a:p>
            <a:fld id="{009375D7-070A-4959-9224-FB5E66F2B1B3}" type="slidenum">
              <a:rPr lang="en-AU" smtClean="0"/>
              <a:pPr/>
              <a:t>117</a:t>
            </a:fld>
            <a:endParaRPr lang="en-AU"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The General Step</a:t>
            </a:r>
            <a:endParaRPr lang="en-US" sz="4400" dirty="0">
              <a:cs typeface="Arial" charset="0"/>
            </a:endParaRPr>
          </a:p>
        </p:txBody>
      </p:sp>
      <p:sp>
        <p:nvSpPr>
          <p:cNvPr id="9" name="Content Placeholder 8"/>
          <p:cNvSpPr>
            <a:spLocks noGrp="1"/>
          </p:cNvSpPr>
          <p:nvPr>
            <p:ph idx="1"/>
          </p:nvPr>
        </p:nvSpPr>
        <p:spPr/>
        <p:txBody>
          <a:bodyPr>
            <a:normAutofit/>
          </a:bodyPr>
          <a:lstStyle/>
          <a:p>
            <a:pPr>
              <a:buNone/>
            </a:pPr>
            <a:r>
              <a:rPr lang="en-CA" sz="2400" dirty="0"/>
              <a:t>Define </a:t>
            </a:r>
            <a:r>
              <a:rPr lang="en-CA" sz="2400" i="1" dirty="0"/>
              <a:t>  </a:t>
            </a:r>
            <a:r>
              <a:rPr lang="en-CA" sz="2400" dirty="0"/>
              <a:t>       as the shortest distance, but only allowing intermediate visits to vertices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t>,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r>
              <a:rPr lang="en-CA" sz="2400" dirty="0"/>
              <a:t>, …,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baseline="-25000" dirty="0">
                <a:latin typeface="Times New Roman" pitchFamily="18" charset="0"/>
                <a:cs typeface="Times New Roman" pitchFamily="18" charset="0"/>
              </a:rPr>
              <a:t>–1 </a:t>
            </a:r>
            <a:r>
              <a:rPr lang="en-CA" sz="2400" dirty="0"/>
              <a:t> </a:t>
            </a:r>
          </a:p>
          <a:p>
            <a:pPr lvl="1"/>
            <a:r>
              <a:rPr lang="en-CA" sz="2000" dirty="0"/>
              <a:t>Suppose we have an algorithm that has found these values for all pairs</a:t>
            </a:r>
          </a:p>
          <a:p>
            <a:pPr>
              <a:buNone/>
            </a:pPr>
            <a:endParaRPr lang="en-CA" sz="2400" dirty="0"/>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graphicFrame>
        <p:nvGraphicFramePr>
          <p:cNvPr id="47108" name="Object 4"/>
          <p:cNvGraphicFramePr>
            <a:graphicFrameLocks noChangeAspect="1"/>
          </p:cNvGraphicFramePr>
          <p:nvPr>
            <p:extLst>
              <p:ext uri="{D42A27DB-BD31-4B8C-83A1-F6EECF244321}">
                <p14:modId xmlns:p14="http://schemas.microsoft.com/office/powerpoint/2010/main" val="2674862961"/>
              </p:ext>
            </p:extLst>
          </p:nvPr>
        </p:nvGraphicFramePr>
        <p:xfrm>
          <a:off x="1837509" y="1665923"/>
          <a:ext cx="661988" cy="531813"/>
        </p:xfrm>
        <a:graphic>
          <a:graphicData uri="http://schemas.openxmlformats.org/presentationml/2006/ole">
            <mc:AlternateContent xmlns:mc="http://schemas.openxmlformats.org/markup-compatibility/2006">
              <mc:Choice xmlns:v="urn:schemas-microsoft-com:vml" Requires="v">
                <p:oleObj name="Equation" r:id="rId3" imgW="317160" imgH="253800" progId="Equation.DSMT4">
                  <p:embed/>
                </p:oleObj>
              </mc:Choice>
              <mc:Fallback>
                <p:oleObj name="Equation" r:id="rId3" imgW="317160" imgH="253800" progId="Equation.DSMT4">
                  <p:embed/>
                  <p:pic>
                    <p:nvPicPr>
                      <p:cNvPr id="471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509" y="1665923"/>
                        <a:ext cx="66198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8" descr="C:\Users\dwharder\Desktop\k1.png"/>
          <p:cNvPicPr>
            <a:picLocks noChangeAspect="1" noChangeArrowheads="1"/>
          </p:cNvPicPr>
          <p:nvPr/>
        </p:nvPicPr>
        <p:blipFill>
          <a:blip r:embed="rId5" cstate="print"/>
          <a:srcRect/>
          <a:stretch>
            <a:fillRect/>
          </a:stretch>
        </p:blipFill>
        <p:spPr bwMode="auto">
          <a:xfrm>
            <a:off x="2962276" y="3285258"/>
            <a:ext cx="6265863" cy="3240087"/>
          </a:xfrm>
          <a:prstGeom prst="rect">
            <a:avLst/>
          </a:prstGeom>
          <a:noFill/>
        </p:spPr>
      </p:pic>
      <p:sp>
        <p:nvSpPr>
          <p:cNvPr id="2" name="Footer Placeholder 1">
            <a:extLst>
              <a:ext uri="{FF2B5EF4-FFF2-40B4-BE49-F238E27FC236}">
                <a16:creationId xmlns:a16="http://schemas.microsoft.com/office/drawing/2014/main" id="{FE1E3DF1-0B55-67E5-BCA7-DFE0D8D1A52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81174A8-D0AE-AD44-32B2-FE28BE83914E}"/>
              </a:ext>
            </a:extLst>
          </p:cNvPr>
          <p:cNvSpPr>
            <a:spLocks noGrp="1"/>
          </p:cNvSpPr>
          <p:nvPr>
            <p:ph type="sldNum" sz="quarter" idx="11"/>
          </p:nvPr>
        </p:nvSpPr>
        <p:spPr/>
        <p:txBody>
          <a:bodyPr/>
          <a:lstStyle/>
          <a:p>
            <a:fld id="{009375D7-070A-4959-9224-FB5E66F2B1B3}" type="slidenum">
              <a:rPr lang="en-AU" smtClean="0"/>
              <a:pPr/>
              <a:t>118</a:t>
            </a:fld>
            <a:endParaRPr lang="en-AU"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The General Step</a:t>
            </a:r>
            <a:endParaRPr lang="en-US" sz="4400" dirty="0">
              <a:cs typeface="Arial" charset="0"/>
            </a:endParaRPr>
          </a:p>
        </p:txBody>
      </p:sp>
      <p:sp>
        <p:nvSpPr>
          <p:cNvPr id="9" name="Content Placeholder 8"/>
          <p:cNvSpPr>
            <a:spLocks noGrp="1"/>
          </p:cNvSpPr>
          <p:nvPr>
            <p:ph idx="1"/>
          </p:nvPr>
        </p:nvSpPr>
        <p:spPr/>
        <p:txBody>
          <a:bodyPr/>
          <a:lstStyle/>
          <a:p>
            <a:pPr>
              <a:buNone/>
            </a:pPr>
            <a:r>
              <a:rPr lang="en-CA" sz="2400" dirty="0"/>
              <a:t>How could we find  </a:t>
            </a:r>
            <a:r>
              <a:rPr lang="en-CA" sz="2400" i="1" dirty="0"/>
              <a:t>  </a:t>
            </a:r>
            <a:r>
              <a:rPr lang="en-CA" sz="2400" dirty="0"/>
              <a:t>     ; that is, the shortest path allowing intermediate visits to vertices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t>,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r>
              <a:rPr lang="en-CA" sz="2400" dirty="0"/>
              <a:t>, …,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baseline="-25000" dirty="0">
                <a:latin typeface="Times New Roman" pitchFamily="18" charset="0"/>
                <a:cs typeface="Times New Roman" pitchFamily="18" charset="0"/>
              </a:rPr>
              <a:t>–1 </a:t>
            </a:r>
            <a:r>
              <a:rPr lang="en-CA" sz="2400" dirty="0"/>
              <a:t>, </a:t>
            </a:r>
            <a:r>
              <a:rPr lang="en-CA" sz="2400" i="1" dirty="0" err="1">
                <a:latin typeface="Times New Roman" pitchFamily="18" charset="0"/>
                <a:cs typeface="Times New Roman" pitchFamily="18" charset="0"/>
              </a:rPr>
              <a:t>v</a:t>
            </a:r>
            <a:r>
              <a:rPr lang="en-CA" sz="2400" i="1" baseline="-25000" dirty="0" err="1">
                <a:latin typeface="Times New Roman" pitchFamily="18" charset="0"/>
                <a:cs typeface="Times New Roman" pitchFamily="18" charset="0"/>
              </a:rPr>
              <a:t>k</a:t>
            </a:r>
            <a:r>
              <a:rPr lang="zh-CN" altLang="en-US" sz="2400" i="1" baseline="-25000" dirty="0">
                <a:latin typeface="Times New Roman" pitchFamily="18" charset="0"/>
                <a:cs typeface="Times New Roman" pitchFamily="18" charset="0"/>
              </a:rPr>
              <a:t> </a:t>
            </a:r>
            <a:r>
              <a:rPr lang="en-CA" sz="2400" dirty="0"/>
              <a:t>?</a:t>
            </a:r>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graphicFrame>
        <p:nvGraphicFramePr>
          <p:cNvPr id="47108" name="Object 4"/>
          <p:cNvGraphicFramePr>
            <a:graphicFrameLocks noChangeAspect="1"/>
          </p:cNvGraphicFramePr>
          <p:nvPr>
            <p:extLst>
              <p:ext uri="{D42A27DB-BD31-4B8C-83A1-F6EECF244321}">
                <p14:modId xmlns:p14="http://schemas.microsoft.com/office/powerpoint/2010/main" val="3359080982"/>
              </p:ext>
            </p:extLst>
          </p:nvPr>
        </p:nvGraphicFramePr>
        <p:xfrm>
          <a:off x="3536543" y="1581426"/>
          <a:ext cx="506412" cy="531813"/>
        </p:xfrm>
        <a:graphic>
          <a:graphicData uri="http://schemas.openxmlformats.org/presentationml/2006/ole">
            <mc:AlternateContent xmlns:mc="http://schemas.openxmlformats.org/markup-compatibility/2006">
              <mc:Choice xmlns:v="urn:schemas-microsoft-com:vml" Requires="v">
                <p:oleObj name="Equation" r:id="rId3" imgW="241200" imgH="253800" progId="Equation.DSMT4">
                  <p:embed/>
                </p:oleObj>
              </mc:Choice>
              <mc:Fallback>
                <p:oleObj name="Equation" r:id="rId3" imgW="241200" imgH="253800" progId="Equation.DSMT4">
                  <p:embed/>
                  <p:pic>
                    <p:nvPicPr>
                      <p:cNvPr id="471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543" y="1581426"/>
                        <a:ext cx="50641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5" descr="C:\Users\dwharder\Desktop\k2.png"/>
          <p:cNvPicPr>
            <a:picLocks noChangeAspect="1" noChangeArrowheads="1"/>
          </p:cNvPicPr>
          <p:nvPr/>
        </p:nvPicPr>
        <p:blipFill>
          <a:blip r:embed="rId5" cstate="print"/>
          <a:srcRect/>
          <a:stretch>
            <a:fillRect/>
          </a:stretch>
        </p:blipFill>
        <p:spPr bwMode="auto">
          <a:xfrm>
            <a:off x="2962276" y="3285258"/>
            <a:ext cx="6265863" cy="3240087"/>
          </a:xfrm>
          <a:prstGeom prst="rect">
            <a:avLst/>
          </a:prstGeom>
          <a:noFill/>
        </p:spPr>
      </p:pic>
      <p:sp>
        <p:nvSpPr>
          <p:cNvPr id="2" name="Footer Placeholder 1">
            <a:extLst>
              <a:ext uri="{FF2B5EF4-FFF2-40B4-BE49-F238E27FC236}">
                <a16:creationId xmlns:a16="http://schemas.microsoft.com/office/drawing/2014/main" id="{E920A03F-0E97-FBEF-AD91-B635C450A54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EEDBE87-2FEC-9115-BEFB-D1B77DBEF247}"/>
              </a:ext>
            </a:extLst>
          </p:cNvPr>
          <p:cNvSpPr>
            <a:spLocks noGrp="1"/>
          </p:cNvSpPr>
          <p:nvPr>
            <p:ph type="sldNum" sz="quarter" idx="11"/>
          </p:nvPr>
        </p:nvSpPr>
        <p:spPr/>
        <p:txBody>
          <a:bodyPr/>
          <a:lstStyle/>
          <a:p>
            <a:fld id="{009375D7-070A-4959-9224-FB5E66F2B1B3}" type="slidenum">
              <a:rPr lang="en-AU" smtClean="0"/>
              <a:pPr/>
              <a:t>119</a:t>
            </a:fld>
            <a:endParaRPr lang="en-A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068961"/>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Let’s see where we can go from B	</a:t>
            </a:r>
          </a:p>
          <a:p>
            <a:pPr>
              <a:buNone/>
            </a:pPr>
            <a:r>
              <a:rPr lang="en-CA" sz="2400" dirty="0"/>
              <a:t>By some simple arithmetic, we can determine that</a:t>
            </a:r>
          </a:p>
          <a:p>
            <a:pPr lvl="1"/>
            <a:r>
              <a:rPr lang="en-CA" sz="2000" dirty="0"/>
              <a:t>There is a path (A, B, E) of length 5 + 7 = 12</a:t>
            </a:r>
          </a:p>
          <a:p>
            <a:pPr lvl="1"/>
            <a:r>
              <a:rPr lang="en-CA" sz="2000" dirty="0"/>
              <a:t>There is a path (A, B, F) of length 5 + 3 = 8</a:t>
            </a:r>
          </a:p>
          <a:p>
            <a:endParaRPr lang="en-CA" sz="2400" dirty="0"/>
          </a:p>
        </p:txBody>
      </p:sp>
      <p:sp>
        <p:nvSpPr>
          <p:cNvPr id="6" name="Oval 5"/>
          <p:cNvSpPr/>
          <p:nvPr/>
        </p:nvSpPr>
        <p:spPr>
          <a:xfrm>
            <a:off x="5426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AB1314B2-8717-A067-CBDD-28803E04E216}"/>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2CAC9E4F-EB6B-9EE8-B88E-F2825546881B}"/>
              </a:ext>
            </a:extLst>
          </p:cNvPr>
          <p:cNvSpPr>
            <a:spLocks noGrp="1"/>
          </p:cNvSpPr>
          <p:nvPr>
            <p:ph type="sldNum" sz="quarter" idx="11"/>
          </p:nvPr>
        </p:nvSpPr>
        <p:spPr/>
        <p:txBody>
          <a:bodyPr/>
          <a:lstStyle/>
          <a:p>
            <a:fld id="{009375D7-070A-4959-9224-FB5E66F2B1B3}" type="slidenum">
              <a:rPr lang="en-AU" smtClean="0"/>
              <a:pPr/>
              <a:t>12</a:t>
            </a:fld>
            <a:endParaRPr lang="en-AU" dirty="0"/>
          </a:p>
        </p:txBody>
      </p:sp>
    </p:spTree>
    <p:extLst>
      <p:ext uri="{BB962C8B-B14F-4D97-AF65-F5344CB8AC3E}">
        <p14:creationId xmlns:p14="http://schemas.microsoft.com/office/powerpoint/2010/main" val="34586326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The General Step</a:t>
            </a:r>
            <a:endParaRPr lang="en-US" sz="4400" dirty="0">
              <a:cs typeface="Arial" charset="0"/>
            </a:endParaRPr>
          </a:p>
        </p:txBody>
      </p:sp>
      <p:sp>
        <p:nvSpPr>
          <p:cNvPr id="9" name="Content Placeholder 8"/>
          <p:cNvSpPr>
            <a:spLocks noGrp="1"/>
          </p:cNvSpPr>
          <p:nvPr>
            <p:ph idx="1"/>
          </p:nvPr>
        </p:nvSpPr>
        <p:spPr/>
        <p:txBody>
          <a:bodyPr/>
          <a:lstStyle/>
          <a:p>
            <a:pPr>
              <a:buNone/>
            </a:pPr>
            <a:r>
              <a:rPr lang="en-CA" sz="2400" dirty="0"/>
              <a:t>With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t>,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r>
              <a:rPr lang="en-CA" sz="2400" dirty="0"/>
              <a:t>, …,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baseline="-25000" dirty="0">
                <a:latin typeface="Times New Roman" pitchFamily="18" charset="0"/>
                <a:cs typeface="Times New Roman" pitchFamily="18" charset="0"/>
              </a:rPr>
              <a:t>–1 </a:t>
            </a:r>
            <a:r>
              <a:rPr lang="en-CA" sz="2400" dirty="0"/>
              <a:t> as intermediates, have assumed we have found the shortest paths from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a:t>
            </a:r>
            <a:r>
              <a:rPr lang="en-CA" sz="2400" dirty="0"/>
              <a:t>,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 </a:t>
            </a:r>
            <a:r>
              <a:rPr lang="en-CA" sz="2400" dirty="0"/>
              <a:t>and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 . </a:t>
            </a:r>
            <a:r>
              <a:rPr lang="en-CA" sz="2400" dirty="0"/>
              <a:t>The only possible shorter path including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dirty="0"/>
              <a:t> would be the path from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 </a:t>
            </a:r>
            <a:r>
              <a:rPr lang="en-CA" sz="2400" dirty="0"/>
              <a:t>continuing from there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a:t>
            </a:r>
          </a:p>
          <a:p>
            <a:pPr>
              <a:buNone/>
            </a:pPr>
            <a:endParaRPr lang="en-CA" sz="2400" i="1" baseline="-25000" dirty="0">
              <a:latin typeface="Times New Roman" pitchFamily="18" charset="0"/>
              <a:cs typeface="Times New Roman" pitchFamily="18" charset="0"/>
            </a:endParaRPr>
          </a:p>
          <a:p>
            <a:pPr>
              <a:buNone/>
            </a:pPr>
            <a:r>
              <a:rPr lang="en-CA" sz="2400" dirty="0"/>
              <a:t>Thus, we calculate</a:t>
            </a:r>
            <a:endParaRPr lang="en-CA" sz="2400" dirty="0">
              <a:latin typeface="Times New Roman" pitchFamily="18" charset="0"/>
              <a:cs typeface="Times New Roman" pitchFamily="18" charset="0"/>
            </a:endParaRPr>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graphicFrame>
        <p:nvGraphicFramePr>
          <p:cNvPr id="48131" name="Object 10"/>
          <p:cNvGraphicFramePr>
            <a:graphicFrameLocks noChangeAspect="1"/>
          </p:cNvGraphicFramePr>
          <p:nvPr>
            <p:extLst>
              <p:ext uri="{D42A27DB-BD31-4B8C-83A1-F6EECF244321}">
                <p14:modId xmlns:p14="http://schemas.microsoft.com/office/powerpoint/2010/main" val="632374643"/>
              </p:ext>
            </p:extLst>
          </p:nvPr>
        </p:nvGraphicFramePr>
        <p:xfrm>
          <a:off x="3514091" y="3109073"/>
          <a:ext cx="3211512" cy="522288"/>
        </p:xfrm>
        <a:graphic>
          <a:graphicData uri="http://schemas.openxmlformats.org/presentationml/2006/ole">
            <mc:AlternateContent xmlns:mc="http://schemas.openxmlformats.org/markup-compatibility/2006">
              <mc:Choice xmlns:v="urn:schemas-microsoft-com:vml" Requires="v">
                <p:oleObj name="Equation" r:id="rId3" imgW="1790640" imgH="291960" progId="Equation.DSMT4">
                  <p:embed/>
                </p:oleObj>
              </mc:Choice>
              <mc:Fallback>
                <p:oleObj name="Equation" r:id="rId3" imgW="1790640" imgH="291960" progId="Equation.DSMT4">
                  <p:embed/>
                  <p:pic>
                    <p:nvPicPr>
                      <p:cNvPr id="4813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091" y="3109073"/>
                        <a:ext cx="3211512"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6" descr="C:\Users\dwharder\Desktop\k3.png"/>
          <p:cNvPicPr>
            <a:picLocks noChangeAspect="1" noChangeArrowheads="1"/>
          </p:cNvPicPr>
          <p:nvPr/>
        </p:nvPicPr>
        <p:blipFill>
          <a:blip r:embed="rId5" cstate="print"/>
          <a:srcRect/>
          <a:stretch>
            <a:fillRect/>
          </a:stretch>
        </p:blipFill>
        <p:spPr bwMode="auto">
          <a:xfrm>
            <a:off x="2963068" y="3487783"/>
            <a:ext cx="6265863" cy="3240087"/>
          </a:xfrm>
          <a:prstGeom prst="rect">
            <a:avLst/>
          </a:prstGeom>
          <a:noFill/>
        </p:spPr>
      </p:pic>
      <p:sp>
        <p:nvSpPr>
          <p:cNvPr id="2" name="Footer Placeholder 1">
            <a:extLst>
              <a:ext uri="{FF2B5EF4-FFF2-40B4-BE49-F238E27FC236}">
                <a16:creationId xmlns:a16="http://schemas.microsoft.com/office/drawing/2014/main" id="{AC386A44-D571-1201-26F6-62FA40B26D6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58134BB-8DF7-2D93-58F7-E43984D8B285}"/>
              </a:ext>
            </a:extLst>
          </p:cNvPr>
          <p:cNvSpPr>
            <a:spLocks noGrp="1"/>
          </p:cNvSpPr>
          <p:nvPr>
            <p:ph type="sldNum" sz="quarter" idx="11"/>
          </p:nvPr>
        </p:nvSpPr>
        <p:spPr/>
        <p:txBody>
          <a:bodyPr/>
          <a:lstStyle/>
          <a:p>
            <a:fld id="{009375D7-070A-4959-9224-FB5E66F2B1B3}" type="slidenum">
              <a:rPr lang="en-AU" smtClean="0"/>
              <a:pPr/>
              <a:t>120</a:t>
            </a:fld>
            <a:endParaRPr lang="en-AU"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The General Step</a:t>
            </a:r>
            <a:endParaRPr lang="en-US" sz="4400" dirty="0">
              <a:cs typeface="Arial" charset="0"/>
            </a:endParaRPr>
          </a:p>
        </p:txBody>
      </p:sp>
      <p:sp>
        <p:nvSpPr>
          <p:cNvPr id="9" name="Content Placeholder 8"/>
          <p:cNvSpPr>
            <a:spLocks noGrp="1"/>
          </p:cNvSpPr>
          <p:nvPr>
            <p:ph idx="1"/>
          </p:nvPr>
        </p:nvSpPr>
        <p:spPr/>
        <p:txBody>
          <a:bodyPr/>
          <a:lstStyle/>
          <a:p>
            <a:pPr>
              <a:buNone/>
            </a:pPr>
            <a:r>
              <a:rPr lang="en-CA" sz="2400" dirty="0"/>
              <a:t>Finding this for all pairs of vertices gives us all shortest paths from</a:t>
            </a:r>
            <a:br>
              <a:rPr lang="en-CA" sz="2400" dirty="0"/>
            </a:b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a:t>
            </a:r>
            <a:r>
              <a:rPr lang="en-CA" sz="2400" dirty="0"/>
              <a:t> possibly going through vertices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t>,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r>
              <a:rPr lang="en-CA" sz="2400" dirty="0"/>
              <a:t>, …,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dirty="0"/>
              <a:t>  </a:t>
            </a:r>
          </a:p>
          <a:p>
            <a:pPr>
              <a:buNone/>
            </a:pPr>
            <a:endParaRPr lang="en-CA" sz="2400" dirty="0"/>
          </a:p>
          <a:p>
            <a:pPr>
              <a:buNone/>
            </a:pPr>
            <a:endParaRPr lang="en-CA" sz="2400" dirty="0"/>
          </a:p>
          <a:p>
            <a:pPr>
              <a:buNone/>
            </a:pPr>
            <a:r>
              <a:rPr lang="en-CA" sz="2400" dirty="0"/>
              <a:t>	</a:t>
            </a:r>
            <a:endParaRPr lang="en-CA" sz="2400" i="1" dirty="0">
              <a:latin typeface="Times New Roman" pitchFamily="18" charset="0"/>
              <a:cs typeface="Times New Roman" pitchFamily="18" charset="0"/>
            </a:endParaRPr>
          </a:p>
        </p:txBody>
      </p:sp>
      <p:pic>
        <p:nvPicPr>
          <p:cNvPr id="17" name="Picture 3" descr="C:\Users\dwharder\Desktop\k4.png"/>
          <p:cNvPicPr>
            <a:picLocks noChangeAspect="1" noChangeArrowheads="1"/>
          </p:cNvPicPr>
          <p:nvPr/>
        </p:nvPicPr>
        <p:blipFill>
          <a:blip r:embed="rId3" cstate="print"/>
          <a:srcRect/>
          <a:stretch>
            <a:fillRect/>
          </a:stretch>
        </p:blipFill>
        <p:spPr bwMode="auto">
          <a:xfrm>
            <a:off x="2963068" y="2959619"/>
            <a:ext cx="6265863" cy="3240087"/>
          </a:xfrm>
          <a:prstGeom prst="rect">
            <a:avLst/>
          </a:prstGeom>
          <a:noFill/>
        </p:spPr>
      </p:pic>
      <p:sp>
        <p:nvSpPr>
          <p:cNvPr id="2" name="Footer Placeholder 1">
            <a:extLst>
              <a:ext uri="{FF2B5EF4-FFF2-40B4-BE49-F238E27FC236}">
                <a16:creationId xmlns:a16="http://schemas.microsoft.com/office/drawing/2014/main" id="{17D6997E-0AD4-05D4-A299-0D727BBA8CB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D64CD7A-7F55-515A-AECD-29D87E019B5C}"/>
              </a:ext>
            </a:extLst>
          </p:cNvPr>
          <p:cNvSpPr>
            <a:spLocks noGrp="1"/>
          </p:cNvSpPr>
          <p:nvPr>
            <p:ph type="sldNum" sz="quarter" idx="11"/>
          </p:nvPr>
        </p:nvSpPr>
        <p:spPr/>
        <p:txBody>
          <a:bodyPr/>
          <a:lstStyle/>
          <a:p>
            <a:fld id="{009375D7-070A-4959-9224-FB5E66F2B1B3}" type="slidenum">
              <a:rPr lang="en-AU" smtClean="0"/>
              <a:pPr/>
              <a:t>121</a:t>
            </a:fld>
            <a:endParaRPr lang="en-AU"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r>
              <a:rPr lang="en-US" dirty="0">
                <a:cs typeface="Arial" charset="0"/>
              </a:rPr>
              <a:t>The Floyd-</a:t>
            </a:r>
            <a:r>
              <a:rPr lang="en-US" dirty="0" err="1">
                <a:cs typeface="Arial" charset="0"/>
              </a:rPr>
              <a:t>Warshall</a:t>
            </a:r>
            <a:r>
              <a:rPr lang="en-US" dirty="0">
                <a:cs typeface="Arial" charset="0"/>
              </a:rPr>
              <a:t> Algorithm</a:t>
            </a:r>
            <a:endParaRPr lang="en-US" sz="4400" dirty="0">
              <a:cs typeface="Arial" charset="0"/>
            </a:endParaRPr>
          </a:p>
        </p:txBody>
      </p:sp>
      <p:sp>
        <p:nvSpPr>
          <p:cNvPr id="9" name="Content Placeholder 8"/>
          <p:cNvSpPr>
            <a:spLocks noGrp="1"/>
          </p:cNvSpPr>
          <p:nvPr>
            <p:ph idx="1"/>
          </p:nvPr>
        </p:nvSpPr>
        <p:spPr/>
        <p:txBody>
          <a:bodyPr>
            <a:normAutofit fontScale="62500" lnSpcReduction="20000"/>
          </a:bodyPr>
          <a:lstStyle/>
          <a:p>
            <a:pPr>
              <a:buNone/>
            </a:pPr>
            <a:r>
              <a:rPr lang="en-CA" dirty="0"/>
              <a:t>Thus, we have found the </a:t>
            </a:r>
            <a:r>
              <a:rPr lang="en-US" dirty="0">
                <a:latin typeface="Arial" charset="0"/>
                <a:cs typeface="Arial" charset="0"/>
              </a:rPr>
              <a:t>Floyd-</a:t>
            </a:r>
            <a:r>
              <a:rPr lang="en-US" dirty="0" err="1">
                <a:latin typeface="Arial" charset="0"/>
                <a:cs typeface="Arial" charset="0"/>
              </a:rPr>
              <a:t>Warshall</a:t>
            </a:r>
            <a:r>
              <a:rPr lang="en-US" dirty="0">
                <a:latin typeface="Arial" charset="0"/>
                <a:cs typeface="Arial" charset="0"/>
              </a:rPr>
              <a:t> algorithm:</a:t>
            </a: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endParaRPr lang="en-US" dirty="0">
              <a:latin typeface="Arial" charset="0"/>
              <a:cs typeface="Arial" charset="0"/>
            </a:endParaRPr>
          </a:p>
          <a:p>
            <a:pPr>
              <a:buNone/>
            </a:pPr>
            <a:r>
              <a:rPr lang="en-US" dirty="0">
                <a:latin typeface="Arial" charset="0"/>
                <a:cs typeface="Arial" charset="0"/>
              </a:rPr>
              <a:t>	</a:t>
            </a:r>
            <a:endParaRPr lang="en-CA" dirty="0"/>
          </a:p>
          <a:p>
            <a:pPr>
              <a:buNone/>
            </a:pPr>
            <a:r>
              <a:rPr lang="en-CA" dirty="0"/>
              <a:t>	</a:t>
            </a:r>
            <a:endParaRPr lang="en-CA" i="1" dirty="0">
              <a:latin typeface="Times New Roman" pitchFamily="18" charset="0"/>
              <a:cs typeface="Times New Roman" pitchFamily="18" charset="0"/>
            </a:endParaRPr>
          </a:p>
        </p:txBody>
      </p:sp>
      <p:sp>
        <p:nvSpPr>
          <p:cNvPr id="12" name="TextBox 11"/>
          <p:cNvSpPr txBox="1"/>
          <p:nvPr/>
        </p:nvSpPr>
        <p:spPr>
          <a:xfrm>
            <a:off x="2578950" y="1988841"/>
            <a:ext cx="7529625" cy="3693319"/>
          </a:xfrm>
          <a:prstGeom prst="rect">
            <a:avLst/>
          </a:prstGeom>
          <a:solidFill>
            <a:schemeClr val="bg1"/>
          </a:solidFill>
          <a:effectLst>
            <a:softEdge rad="31750"/>
          </a:effectLst>
        </p:spPr>
        <p:txBody>
          <a:bodyPr wrap="none" rtlCol="0">
            <a:spAutoFit/>
          </a:bodyPr>
          <a:lstStyle/>
          <a:p>
            <a:r>
              <a:rPr lang="en-CA" dirty="0">
                <a:latin typeface="Consolas" pitchFamily="49" charset="0"/>
                <a:cs typeface="Consolas" pitchFamily="49" charset="0"/>
              </a:rPr>
              <a:t>double d[</a:t>
            </a:r>
            <a:r>
              <a:rPr lang="en-CA" dirty="0" err="1">
                <a:latin typeface="Consolas" pitchFamily="49" charset="0"/>
                <a:cs typeface="Consolas" pitchFamily="49" charset="0"/>
              </a:rPr>
              <a:t>num_vertices</a:t>
            </a:r>
            <a:r>
              <a:rPr lang="en-CA" dirty="0">
                <a:latin typeface="Consolas" pitchFamily="49" charset="0"/>
                <a:cs typeface="Consolas" pitchFamily="49" charset="0"/>
              </a:rPr>
              <a:t>][</a:t>
            </a:r>
            <a:r>
              <a:rPr lang="en-CA" dirty="0" err="1">
                <a:latin typeface="Consolas" pitchFamily="49" charset="0"/>
                <a:cs typeface="Consolas" pitchFamily="49" charset="0"/>
              </a:rPr>
              <a:t>num_vertices</a:t>
            </a:r>
            <a:r>
              <a:rPr lang="en-CA" dirty="0">
                <a:latin typeface="Consolas" pitchFamily="49" charset="0"/>
                <a:cs typeface="Consolas" pitchFamily="49" charset="0"/>
              </a:rPr>
              <a:t>];</a:t>
            </a:r>
          </a:p>
          <a:p>
            <a:endParaRPr lang="en-CA" dirty="0">
              <a:latin typeface="Consolas" pitchFamily="49" charset="0"/>
              <a:cs typeface="Consolas" pitchFamily="49" charset="0"/>
            </a:endParaRPr>
          </a:p>
          <a:p>
            <a:r>
              <a:rPr lang="en-CA" dirty="0">
                <a:latin typeface="Consolas" pitchFamily="49" charset="0"/>
                <a:cs typeface="Consolas" pitchFamily="49" charset="0"/>
              </a:rPr>
              <a:t>// Initialize the matrix d:  Theta(|V|^2)</a:t>
            </a:r>
          </a:p>
          <a:p>
            <a:r>
              <a:rPr lang="en-CA" dirty="0">
                <a:latin typeface="Consolas" pitchFamily="49" charset="0"/>
                <a:cs typeface="Consolas" pitchFamily="49" charset="0"/>
              </a:rPr>
              <a:t>//   ...</a:t>
            </a:r>
          </a:p>
          <a:p>
            <a:endParaRPr lang="en-CA" dirty="0">
              <a:latin typeface="Consolas" pitchFamily="49" charset="0"/>
              <a:cs typeface="Consolas" pitchFamily="49" charset="0"/>
            </a:endParaRPr>
          </a:p>
          <a:p>
            <a:r>
              <a:rPr lang="en-CA" dirty="0">
                <a:latin typeface="Consolas" pitchFamily="49" charset="0"/>
                <a:cs typeface="Consolas" pitchFamily="49" charset="0"/>
              </a:rPr>
              <a:t>// Run Floyd-</a:t>
            </a:r>
            <a:r>
              <a:rPr lang="en-CA" dirty="0" err="1">
                <a:latin typeface="Consolas" pitchFamily="49" charset="0"/>
                <a:cs typeface="Consolas" pitchFamily="49" charset="0"/>
              </a:rPr>
              <a:t>Warshall</a:t>
            </a:r>
            <a:endParaRPr lang="en-CA" dirty="0">
              <a:latin typeface="Consolas" pitchFamily="49" charset="0"/>
              <a:cs typeface="Consolas" pitchFamily="49" charset="0"/>
            </a:endParaRPr>
          </a:p>
          <a:p>
            <a:r>
              <a:rPr lang="en-CA" dirty="0">
                <a:latin typeface="Consolas" pitchFamily="49" charset="0"/>
                <a:cs typeface="Consolas" pitchFamily="49" charset="0"/>
              </a:rPr>
              <a:t>for ( </a:t>
            </a:r>
            <a:r>
              <a:rPr lang="en-CA" dirty="0" err="1">
                <a:latin typeface="Consolas" pitchFamily="49" charset="0"/>
                <a:cs typeface="Consolas" pitchFamily="49" charset="0"/>
              </a:rPr>
              <a:t>int</a:t>
            </a:r>
            <a:r>
              <a:rPr lang="en-CA" dirty="0">
                <a:latin typeface="Consolas" pitchFamily="49" charset="0"/>
                <a:cs typeface="Consolas" pitchFamily="49" charset="0"/>
              </a:rPr>
              <a:t> k = 0; k &lt; </a:t>
            </a:r>
            <a:r>
              <a:rPr lang="en-CA" dirty="0" err="1">
                <a:latin typeface="Consolas" pitchFamily="49" charset="0"/>
                <a:cs typeface="Consolas" pitchFamily="49" charset="0"/>
              </a:rPr>
              <a:t>num_vertices</a:t>
            </a:r>
            <a:r>
              <a:rPr lang="en-CA" dirty="0">
                <a:latin typeface="Consolas" pitchFamily="49" charset="0"/>
                <a:cs typeface="Consolas" pitchFamily="49" charset="0"/>
              </a:rPr>
              <a:t>; ++k ) {</a:t>
            </a:r>
          </a:p>
          <a:p>
            <a:r>
              <a:rPr lang="en-CA" dirty="0">
                <a:latin typeface="Consolas" pitchFamily="49" charset="0"/>
                <a:cs typeface="Consolas" pitchFamily="49" charset="0"/>
              </a:rPr>
              <a:t>    for ( </a:t>
            </a:r>
            <a:r>
              <a:rPr lang="en-CA" dirty="0" err="1">
                <a:latin typeface="Consolas" pitchFamily="49" charset="0"/>
                <a:cs typeface="Consolas" pitchFamily="49" charset="0"/>
              </a:rPr>
              <a:t>int</a:t>
            </a:r>
            <a:r>
              <a:rPr lang="en-CA" dirty="0">
                <a:latin typeface="Consolas" pitchFamily="49" charset="0"/>
                <a:cs typeface="Consolas" pitchFamily="49" charset="0"/>
              </a:rPr>
              <a:t> </a:t>
            </a:r>
            <a:r>
              <a:rPr lang="en-CA" dirty="0" err="1">
                <a:latin typeface="Consolas" pitchFamily="49" charset="0"/>
                <a:cs typeface="Consolas" pitchFamily="49" charset="0"/>
              </a:rPr>
              <a:t>i</a:t>
            </a:r>
            <a:r>
              <a:rPr lang="en-CA" dirty="0">
                <a:latin typeface="Consolas" pitchFamily="49" charset="0"/>
                <a:cs typeface="Consolas" pitchFamily="49" charset="0"/>
              </a:rPr>
              <a:t> = 0; </a:t>
            </a:r>
            <a:r>
              <a:rPr lang="en-CA" dirty="0" err="1">
                <a:latin typeface="Consolas" pitchFamily="49" charset="0"/>
                <a:cs typeface="Consolas" pitchFamily="49" charset="0"/>
              </a:rPr>
              <a:t>i</a:t>
            </a:r>
            <a:r>
              <a:rPr lang="en-CA" dirty="0">
                <a:latin typeface="Consolas" pitchFamily="49" charset="0"/>
                <a:cs typeface="Consolas" pitchFamily="49" charset="0"/>
              </a:rPr>
              <a:t> &lt; </a:t>
            </a:r>
            <a:r>
              <a:rPr lang="en-CA" dirty="0" err="1">
                <a:latin typeface="Consolas" pitchFamily="49" charset="0"/>
                <a:cs typeface="Consolas" pitchFamily="49" charset="0"/>
              </a:rPr>
              <a:t>num_vertices</a:t>
            </a:r>
            <a:r>
              <a:rPr lang="en-CA" dirty="0">
                <a:latin typeface="Consolas" pitchFamily="49" charset="0"/>
                <a:cs typeface="Consolas" pitchFamily="49" charset="0"/>
              </a:rPr>
              <a:t>; ++</a:t>
            </a:r>
            <a:r>
              <a:rPr lang="en-CA" dirty="0" err="1">
                <a:latin typeface="Consolas" pitchFamily="49" charset="0"/>
                <a:cs typeface="Consolas" pitchFamily="49" charset="0"/>
              </a:rPr>
              <a:t>i</a:t>
            </a:r>
            <a:r>
              <a:rPr lang="en-CA" dirty="0">
                <a:latin typeface="Consolas" pitchFamily="49" charset="0"/>
                <a:cs typeface="Consolas" pitchFamily="49" charset="0"/>
              </a:rPr>
              <a:t> ) {</a:t>
            </a:r>
          </a:p>
          <a:p>
            <a:r>
              <a:rPr lang="en-CA" dirty="0">
                <a:latin typeface="Consolas" pitchFamily="49" charset="0"/>
                <a:cs typeface="Consolas" pitchFamily="49" charset="0"/>
              </a:rPr>
              <a:t>        for ( </a:t>
            </a:r>
            <a:r>
              <a:rPr lang="en-CA" dirty="0" err="1">
                <a:latin typeface="Consolas" pitchFamily="49" charset="0"/>
                <a:cs typeface="Consolas" pitchFamily="49" charset="0"/>
              </a:rPr>
              <a:t>int</a:t>
            </a:r>
            <a:r>
              <a:rPr lang="en-CA" dirty="0">
                <a:latin typeface="Consolas" pitchFamily="49" charset="0"/>
                <a:cs typeface="Consolas" pitchFamily="49" charset="0"/>
              </a:rPr>
              <a:t> j = 0; j &lt; </a:t>
            </a:r>
            <a:r>
              <a:rPr lang="en-CA" dirty="0" err="1">
                <a:latin typeface="Consolas" pitchFamily="49" charset="0"/>
                <a:cs typeface="Consolas" pitchFamily="49" charset="0"/>
              </a:rPr>
              <a:t>num_vertices</a:t>
            </a:r>
            <a:r>
              <a:rPr lang="en-CA" dirty="0">
                <a:latin typeface="Consolas" pitchFamily="49" charset="0"/>
                <a:cs typeface="Consolas" pitchFamily="49" charset="0"/>
              </a:rPr>
              <a:t>; ++j ) {</a:t>
            </a:r>
          </a:p>
          <a:p>
            <a:r>
              <a:rPr lang="en-CA" dirty="0">
                <a:latin typeface="Consolas" pitchFamily="49" charset="0"/>
                <a:cs typeface="Consolas" pitchFamily="49" charset="0"/>
              </a:rPr>
              <a:t>            d[</a:t>
            </a:r>
            <a:r>
              <a:rPr lang="en-CA" dirty="0" err="1">
                <a:latin typeface="Consolas" pitchFamily="49" charset="0"/>
                <a:cs typeface="Consolas" pitchFamily="49" charset="0"/>
              </a:rPr>
              <a:t>i</a:t>
            </a:r>
            <a:r>
              <a:rPr lang="en-CA" dirty="0">
                <a:latin typeface="Consolas" pitchFamily="49" charset="0"/>
                <a:cs typeface="Consolas" pitchFamily="49" charset="0"/>
              </a:rPr>
              <a:t>][j] = min( d[</a:t>
            </a:r>
            <a:r>
              <a:rPr lang="en-CA" dirty="0" err="1">
                <a:latin typeface="Consolas" pitchFamily="49" charset="0"/>
                <a:cs typeface="Consolas" pitchFamily="49" charset="0"/>
              </a:rPr>
              <a:t>i</a:t>
            </a:r>
            <a:r>
              <a:rPr lang="en-CA" dirty="0">
                <a:latin typeface="Consolas" pitchFamily="49" charset="0"/>
                <a:cs typeface="Consolas" pitchFamily="49" charset="0"/>
              </a:rPr>
              <a:t>][j], d[</a:t>
            </a:r>
            <a:r>
              <a:rPr lang="en-CA" dirty="0" err="1">
                <a:latin typeface="Consolas" pitchFamily="49" charset="0"/>
                <a:cs typeface="Consolas" pitchFamily="49" charset="0"/>
              </a:rPr>
              <a:t>i</a:t>
            </a:r>
            <a:r>
              <a:rPr lang="en-CA" dirty="0">
                <a:latin typeface="Consolas" pitchFamily="49" charset="0"/>
                <a:cs typeface="Consolas" pitchFamily="49" charset="0"/>
              </a:rPr>
              <a:t>][k] + d[k][j] );</a:t>
            </a:r>
          </a:p>
          <a:p>
            <a:r>
              <a:rPr lang="en-CA" dirty="0">
                <a:latin typeface="Consolas" pitchFamily="49" charset="0"/>
                <a:cs typeface="Consolas" pitchFamily="49" charset="0"/>
              </a:rPr>
              <a:t>        }</a:t>
            </a:r>
          </a:p>
          <a:p>
            <a:r>
              <a:rPr lang="en-CA" dirty="0">
                <a:latin typeface="Consolas" pitchFamily="49" charset="0"/>
                <a:cs typeface="Consolas" pitchFamily="49" charset="0"/>
              </a:rPr>
              <a:t>    }</a:t>
            </a:r>
          </a:p>
          <a:p>
            <a:r>
              <a:rPr lang="en-CA" dirty="0">
                <a:latin typeface="Consolas" pitchFamily="49" charset="0"/>
                <a:cs typeface="Consolas" pitchFamily="49" charset="0"/>
              </a:rPr>
              <a:t>}</a:t>
            </a:r>
          </a:p>
        </p:txBody>
      </p:sp>
      <p:sp>
        <p:nvSpPr>
          <p:cNvPr id="7" name="文本框 6">
            <a:extLst>
              <a:ext uri="{FF2B5EF4-FFF2-40B4-BE49-F238E27FC236}">
                <a16:creationId xmlns:a16="http://schemas.microsoft.com/office/drawing/2014/main" id="{2575CE5E-D6F8-428B-8745-36E951420AEB}"/>
              </a:ext>
            </a:extLst>
          </p:cNvPr>
          <p:cNvSpPr txBox="1"/>
          <p:nvPr/>
        </p:nvSpPr>
        <p:spPr>
          <a:xfrm>
            <a:off x="1233864" y="6033184"/>
            <a:ext cx="1661736" cy="646331"/>
          </a:xfrm>
          <a:prstGeom prst="rect">
            <a:avLst/>
          </a:prstGeom>
          <a:noFill/>
        </p:spPr>
        <p:txBody>
          <a:bodyPr wrap="square">
            <a:spAutoFit/>
          </a:bodyPr>
          <a:lstStyle/>
          <a:p>
            <a:pPr>
              <a:buNone/>
            </a:pPr>
            <a:r>
              <a:rPr lang="en-US" altLang="zh-CN" dirty="0">
                <a:solidFill>
                  <a:schemeClr val="accent3"/>
                </a:solidFill>
                <a:latin typeface="Arial" charset="0"/>
                <a:cs typeface="Arial" charset="0"/>
              </a:rPr>
              <a:t>Run time?   </a:t>
            </a:r>
            <a:endParaRPr lang="en-CA" altLang="zh-CN" dirty="0">
              <a:solidFill>
                <a:schemeClr val="accent3"/>
              </a:solidFill>
            </a:endParaRPr>
          </a:p>
          <a:p>
            <a:pPr>
              <a:buNone/>
            </a:pPr>
            <a:endParaRPr lang="en-CA" altLang="zh-CN" dirty="0">
              <a:solidFill>
                <a:schemeClr val="accent3"/>
              </a:solidFill>
            </a:endParaRPr>
          </a:p>
        </p:txBody>
      </p:sp>
      <p:sp>
        <p:nvSpPr>
          <p:cNvPr id="10" name="文本框 9">
            <a:extLst>
              <a:ext uri="{FF2B5EF4-FFF2-40B4-BE49-F238E27FC236}">
                <a16:creationId xmlns:a16="http://schemas.microsoft.com/office/drawing/2014/main" id="{AEB84CF0-D9DC-4EC0-A045-B6B6729EEBD2}"/>
              </a:ext>
            </a:extLst>
          </p:cNvPr>
          <p:cNvSpPr txBox="1"/>
          <p:nvPr/>
        </p:nvSpPr>
        <p:spPr>
          <a:xfrm>
            <a:off x="2495006" y="6021862"/>
            <a:ext cx="1385636" cy="369332"/>
          </a:xfrm>
          <a:prstGeom prst="rect">
            <a:avLst/>
          </a:prstGeom>
          <a:noFill/>
        </p:spPr>
        <p:txBody>
          <a:bodyPr wrap="square">
            <a:spAutoFit/>
          </a:bodyPr>
          <a:lstStyle/>
          <a:p>
            <a:r>
              <a:rPr lang="en-CA" altLang="zh-CN" dirty="0">
                <a:solidFill>
                  <a:schemeClr val="accent3"/>
                </a:solidFill>
                <a:latin typeface="Arial" charset="0"/>
                <a:cs typeface="Arial" charset="0"/>
              </a:rPr>
              <a:t>O(|V|</a:t>
            </a:r>
            <a:r>
              <a:rPr lang="en-CA" altLang="zh-CN" baseline="30000" dirty="0">
                <a:solidFill>
                  <a:schemeClr val="accent3"/>
                </a:solidFill>
                <a:latin typeface="Arial" charset="0"/>
                <a:cs typeface="Arial" charset="0"/>
              </a:rPr>
              <a:t>3</a:t>
            </a:r>
            <a:r>
              <a:rPr lang="en-CA" altLang="zh-CN" dirty="0">
                <a:solidFill>
                  <a:schemeClr val="accent3"/>
                </a:solidFill>
                <a:latin typeface="Arial" charset="0"/>
                <a:cs typeface="Arial" charset="0"/>
              </a:rPr>
              <a:t>)</a:t>
            </a:r>
            <a:endParaRPr lang="zh-CN" altLang="en-US" dirty="0">
              <a:solidFill>
                <a:schemeClr val="accent3"/>
              </a:solidFill>
              <a:latin typeface="Arial" charset="0"/>
              <a:cs typeface="Arial" charset="0"/>
            </a:endParaRPr>
          </a:p>
        </p:txBody>
      </p:sp>
      <p:sp>
        <p:nvSpPr>
          <p:cNvPr id="2" name="Footer Placeholder 1">
            <a:extLst>
              <a:ext uri="{FF2B5EF4-FFF2-40B4-BE49-F238E27FC236}">
                <a16:creationId xmlns:a16="http://schemas.microsoft.com/office/drawing/2014/main" id="{DF5C8EA4-417F-329E-6880-E47215926B2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A911325-4192-45F0-5846-A279A8C77258}"/>
              </a:ext>
            </a:extLst>
          </p:cNvPr>
          <p:cNvSpPr>
            <a:spLocks noGrp="1"/>
          </p:cNvSpPr>
          <p:nvPr>
            <p:ph type="sldNum" sz="quarter" idx="11"/>
          </p:nvPr>
        </p:nvSpPr>
        <p:spPr/>
        <p:txBody>
          <a:bodyPr/>
          <a:lstStyle/>
          <a:p>
            <a:fld id="{009375D7-070A-4959-9224-FB5E66F2B1B3}" type="slidenum">
              <a:rPr lang="en-AU" smtClean="0"/>
              <a:pPr/>
              <a:t>122</a:t>
            </a:fld>
            <a:endParaRPr lang="en-AU"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Consider this graph 	</a:t>
            </a:r>
          </a:p>
          <a:p>
            <a:pPr>
              <a:buNone/>
            </a:pPr>
            <a:r>
              <a:rPr lang="en-CA" sz="2400" dirty="0"/>
              <a:t>The adjacency matrix is</a:t>
            </a:r>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This would define our matrix </a:t>
            </a:r>
            <a:r>
              <a:rPr lang="en-CA" sz="2400" b="1" dirty="0">
                <a:latin typeface="Times New Roman" pitchFamily="18" charset="0"/>
                <a:cs typeface="Times New Roman" pitchFamily="18" charset="0"/>
              </a:rPr>
              <a:t>D</a:t>
            </a:r>
            <a:r>
              <a:rPr lang="en-CA" sz="2400" dirty="0">
                <a:latin typeface="Times New Roman" pitchFamily="18" charset="0"/>
                <a:cs typeface="Times New Roman" pitchFamily="18" charset="0"/>
              </a:rPr>
              <a:t> = (</a:t>
            </a:r>
            <a:r>
              <a:rPr lang="en-CA" sz="2400" i="1" dirty="0" err="1">
                <a:latin typeface="Times New Roman" pitchFamily="18" charset="0"/>
                <a:cs typeface="Times New Roman" pitchFamily="18" charset="0"/>
              </a:rPr>
              <a:t>d</a:t>
            </a:r>
            <a:r>
              <a:rPr lang="en-CA" sz="2400" i="1" baseline="-25000" dirty="0" err="1">
                <a:latin typeface="Times New Roman" pitchFamily="18" charset="0"/>
                <a:cs typeface="Times New Roman" pitchFamily="18" charset="0"/>
              </a:rPr>
              <a:t>ij</a:t>
            </a:r>
            <a:r>
              <a:rPr lang="en-CA" sz="2400" dirty="0"/>
              <a:t>)</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rcRect/>
          <a:stretch>
            <a:fillRect/>
          </a:stretch>
        </p:blipFill>
        <p:spPr bwMode="auto">
          <a:xfrm>
            <a:off x="6077932" y="1195967"/>
            <a:ext cx="5074254"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429978014"/>
              </p:ext>
            </p:extLst>
          </p:nvPr>
        </p:nvGraphicFramePr>
        <p:xfrm>
          <a:off x="1272114" y="2751046"/>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114" y="2751046"/>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8A7A7B40-B584-5DE2-1634-5A3226CCDE7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B052F812-1A9D-DE8D-F539-C4B0B1B91DCB}"/>
              </a:ext>
            </a:extLst>
          </p:cNvPr>
          <p:cNvSpPr>
            <a:spLocks noGrp="1"/>
          </p:cNvSpPr>
          <p:nvPr>
            <p:ph type="sldNum" sz="quarter" idx="11"/>
          </p:nvPr>
        </p:nvSpPr>
        <p:spPr/>
        <p:txBody>
          <a:bodyPr/>
          <a:lstStyle/>
          <a:p>
            <a:fld id="{009375D7-070A-4959-9224-FB5E66F2B1B3}" type="slidenum">
              <a:rPr lang="en-AU" smtClean="0"/>
              <a:pPr/>
              <a:t>123</a:t>
            </a:fld>
            <a:endParaRPr lang="en-AU"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fontScale="85000" lnSpcReduction="20000"/>
          </a:bodyPr>
          <a:lstStyle/>
          <a:p>
            <a:pPr>
              <a:buNone/>
            </a:pPr>
            <a:r>
              <a:rPr lang="en-CA" dirty="0"/>
              <a:t>With the first pass, </a:t>
            </a:r>
            <a:r>
              <a:rPr lang="en-CA" i="1" dirty="0">
                <a:latin typeface="Times New Roman" pitchFamily="18" charset="0"/>
                <a:cs typeface="Times New Roman" pitchFamily="18" charset="0"/>
              </a:rPr>
              <a:t>k</a:t>
            </a:r>
            <a:r>
              <a:rPr lang="en-CA" dirty="0">
                <a:latin typeface="Times New Roman" pitchFamily="18" charset="0"/>
                <a:cs typeface="Times New Roman" pitchFamily="18" charset="0"/>
              </a:rPr>
              <a:t> = 1</a:t>
            </a:r>
            <a:r>
              <a:rPr lang="en-CA" dirty="0"/>
              <a:t>, we attempt passing through vertex </a:t>
            </a:r>
            <a:r>
              <a:rPr lang="en-CA" i="1" dirty="0">
                <a:latin typeface="Times New Roman" pitchFamily="18" charset="0"/>
                <a:cs typeface="Times New Roman" pitchFamily="18" charset="0"/>
              </a:rPr>
              <a:t>v</a:t>
            </a:r>
            <a:r>
              <a:rPr lang="en-CA" baseline="-25000" dirty="0">
                <a:latin typeface="Times New Roman" pitchFamily="18" charset="0"/>
                <a:cs typeface="Times New Roman" pitchFamily="18" charset="0"/>
              </a:rPr>
              <a:t>1</a:t>
            </a:r>
          </a:p>
          <a:p>
            <a:pPr>
              <a:buNone/>
            </a:pPr>
            <a:endParaRPr lang="en-CA" dirty="0"/>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r>
              <a:rPr lang="en-CA" dirty="0"/>
              <a:t>We would start:</a:t>
            </a:r>
            <a:br>
              <a:rPr lang="en-CA" dirty="0"/>
            </a:br>
            <a:r>
              <a:rPr lang="en-CA" dirty="0"/>
              <a:t> 	</a:t>
            </a:r>
            <a:r>
              <a:rPr lang="en-CA" dirty="0">
                <a:latin typeface="Times New Roman" pitchFamily="18" charset="0"/>
                <a:cs typeface="Times New Roman" pitchFamily="18" charset="0"/>
              </a:rPr>
              <a:t>(2, 3) </a:t>
            </a:r>
            <a:r>
              <a:rPr lang="en-CA" dirty="0"/>
              <a:t>→</a:t>
            </a:r>
            <a:r>
              <a:rPr lang="en-CA" dirty="0">
                <a:latin typeface="Times New Roman" pitchFamily="18" charset="0"/>
                <a:cs typeface="Times New Roman" pitchFamily="18" charset="0"/>
              </a:rPr>
              <a:t> (2, 1, 3)</a:t>
            </a:r>
          </a:p>
          <a:p>
            <a:pPr>
              <a:buNone/>
            </a:pPr>
            <a:r>
              <a:rPr lang="en-CA" dirty="0">
                <a:latin typeface="Times New Roman" pitchFamily="18" charset="0"/>
                <a:cs typeface="Times New Roman" pitchFamily="18" charset="0"/>
              </a:rPr>
              <a:t>	0.191 ≯ 0.465 + 0.101  </a:t>
            </a:r>
            <a:br>
              <a:rPr lang="en-CA" dirty="0">
                <a:latin typeface="Times New Roman" pitchFamily="18" charset="0"/>
                <a:cs typeface="Times New Roman" pitchFamily="18" charset="0"/>
              </a:rPr>
            </a:br>
            <a:endParaRPr lang="en-CA"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111397206"/>
              </p:ext>
            </p:extLst>
          </p:nvPr>
        </p:nvGraphicFramePr>
        <p:xfrm>
          <a:off x="1042314" y="2350451"/>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314" y="2350451"/>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6844020" y="31299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8904312" y="2636912"/>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8688288" y="364502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624820" y="269220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2626490" y="233216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1053710" y="2680480"/>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D2B416C9-8D5F-AEE8-9016-B13F7C7A0385}"/>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3A9C047A-96A6-D58F-D86E-7FFE2C2895DE}"/>
              </a:ext>
            </a:extLst>
          </p:cNvPr>
          <p:cNvSpPr>
            <a:spLocks noGrp="1"/>
          </p:cNvSpPr>
          <p:nvPr>
            <p:ph type="sldNum" sz="quarter" idx="11"/>
          </p:nvPr>
        </p:nvSpPr>
        <p:spPr/>
        <p:txBody>
          <a:bodyPr/>
          <a:lstStyle/>
          <a:p>
            <a:fld id="{009375D7-070A-4959-9224-FB5E66F2B1B3}" type="slidenum">
              <a:rPr lang="en-AU" smtClean="0"/>
              <a:pPr/>
              <a:t>124</a:t>
            </a:fld>
            <a:endParaRPr lang="en-AU"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fontScale="70000" lnSpcReduction="20000"/>
          </a:bodyPr>
          <a:lstStyle/>
          <a:p>
            <a:pPr>
              <a:buNone/>
            </a:pPr>
            <a:r>
              <a:rPr lang="en-CA" dirty="0"/>
              <a:t>With the first pass, </a:t>
            </a:r>
            <a:r>
              <a:rPr lang="en-CA" i="1" dirty="0">
                <a:latin typeface="Times New Roman" pitchFamily="18" charset="0"/>
                <a:cs typeface="Times New Roman" pitchFamily="18" charset="0"/>
              </a:rPr>
              <a:t>k</a:t>
            </a:r>
            <a:r>
              <a:rPr lang="en-CA" dirty="0">
                <a:latin typeface="Times New Roman" pitchFamily="18" charset="0"/>
                <a:cs typeface="Times New Roman" pitchFamily="18" charset="0"/>
              </a:rPr>
              <a:t> = 1</a:t>
            </a:r>
            <a:r>
              <a:rPr lang="en-CA" dirty="0"/>
              <a:t>, we attempt passing through vertex </a:t>
            </a:r>
            <a:r>
              <a:rPr lang="en-CA" i="1" dirty="0">
                <a:latin typeface="Times New Roman" pitchFamily="18" charset="0"/>
                <a:cs typeface="Times New Roman" pitchFamily="18" charset="0"/>
              </a:rPr>
              <a:t>v</a:t>
            </a:r>
            <a:r>
              <a:rPr lang="en-CA" baseline="-25000" dirty="0">
                <a:latin typeface="Times New Roman" pitchFamily="18" charset="0"/>
                <a:cs typeface="Times New Roman" pitchFamily="18" charset="0"/>
              </a:rPr>
              <a:t>1</a:t>
            </a:r>
          </a:p>
          <a:p>
            <a:pPr>
              <a:buNone/>
            </a:pPr>
            <a:endParaRPr lang="en-CA" baseline="-25000" dirty="0">
              <a:latin typeface="Times New Roman" pitchFamily="18" charset="0"/>
              <a:cs typeface="Times New Roman" pitchFamily="18" charset="0"/>
            </a:endParaRPr>
          </a:p>
          <a:p>
            <a:pPr>
              <a:buNone/>
            </a:pPr>
            <a:endParaRPr lang="en-CA" baseline="-25000" dirty="0">
              <a:latin typeface="Times New Roman" pitchFamily="18" charset="0"/>
              <a:cs typeface="Times New Roman" pitchFamily="18" charset="0"/>
            </a:endParaRPr>
          </a:p>
          <a:p>
            <a:pPr>
              <a:buNone/>
            </a:pPr>
            <a:endParaRPr lang="en-CA" dirty="0"/>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r>
              <a:rPr lang="en-CA" dirty="0"/>
              <a:t>We would start:</a:t>
            </a:r>
            <a:br>
              <a:rPr lang="en-CA" dirty="0"/>
            </a:br>
            <a:r>
              <a:rPr lang="en-CA" dirty="0"/>
              <a:t>  	</a:t>
            </a:r>
            <a:r>
              <a:rPr lang="en-CA" dirty="0">
                <a:latin typeface="Times New Roman" pitchFamily="18" charset="0"/>
                <a:cs typeface="Times New Roman" pitchFamily="18" charset="0"/>
              </a:rPr>
              <a:t>(2, 4) </a:t>
            </a:r>
            <a:r>
              <a:rPr lang="en-CA" dirty="0"/>
              <a:t>→</a:t>
            </a:r>
            <a:r>
              <a:rPr lang="en-CA" dirty="0">
                <a:latin typeface="Times New Roman" pitchFamily="18" charset="0"/>
                <a:cs typeface="Times New Roman" pitchFamily="18" charset="0"/>
              </a:rPr>
              <a:t> (2, 1, 4)</a:t>
            </a:r>
          </a:p>
          <a:p>
            <a:pPr>
              <a:buNone/>
            </a:pPr>
            <a:r>
              <a:rPr lang="en-CA" dirty="0">
                <a:latin typeface="Times New Roman" pitchFamily="18" charset="0"/>
                <a:cs typeface="Times New Roman" pitchFamily="18" charset="0"/>
              </a:rPr>
              <a:t>	0.192 ≯ 0.465 + 0.142  </a:t>
            </a:r>
            <a:br>
              <a:rPr lang="en-CA" dirty="0">
                <a:latin typeface="Times New Roman" pitchFamily="18" charset="0"/>
                <a:cs typeface="Times New Roman" pitchFamily="18" charset="0"/>
              </a:rPr>
            </a:br>
            <a:endParaRPr lang="en-CA"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239403336"/>
              </p:ext>
            </p:extLst>
          </p:nvPr>
        </p:nvGraphicFramePr>
        <p:xfrm>
          <a:off x="915433" y="2376577"/>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33" y="2376577"/>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279974" y="271832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926829" y="270660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291697" y="2358289"/>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8423702" y="406367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6839526" y="3105799"/>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7392144" y="468997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66A0A219-4A9D-529E-0F77-CA951B9D7420}"/>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CBE04C79-B729-3317-A4DD-255DD8C1DF11}"/>
              </a:ext>
            </a:extLst>
          </p:cNvPr>
          <p:cNvSpPr>
            <a:spLocks noGrp="1"/>
          </p:cNvSpPr>
          <p:nvPr>
            <p:ph type="sldNum" sz="quarter" idx="11"/>
          </p:nvPr>
        </p:nvSpPr>
        <p:spPr/>
        <p:txBody>
          <a:bodyPr/>
          <a:lstStyle/>
          <a:p>
            <a:fld id="{009375D7-070A-4959-9224-FB5E66F2B1B3}" type="slidenum">
              <a:rPr lang="en-AU" smtClean="0"/>
              <a:pPr/>
              <a:t>125</a:t>
            </a:fld>
            <a:endParaRPr lang="en-AU"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latin typeface="Times New Roman" pitchFamily="18" charset="0"/>
                <a:cs typeface="Times New Roman" pitchFamily="18" charset="0"/>
              </a:rPr>
              <a:t>	</a:t>
            </a:r>
          </a:p>
          <a:p>
            <a:pPr>
              <a:buNone/>
            </a:pPr>
            <a:r>
              <a:rPr lang="en-CA" sz="2000" dirty="0"/>
              <a:t>We would start:</a:t>
            </a:r>
            <a:br>
              <a:rPr lang="en-CA" sz="2000" dirty="0"/>
            </a:br>
            <a:r>
              <a:rPr lang="en-CA" sz="2000" dirty="0"/>
              <a:t>  </a:t>
            </a:r>
            <a:r>
              <a:rPr lang="en-CA" sz="2000" dirty="0">
                <a:latin typeface="Times New Roman" pitchFamily="18" charset="0"/>
                <a:cs typeface="Times New Roman" pitchFamily="18" charset="0"/>
              </a:rPr>
              <a:t>(2, 5) </a:t>
            </a:r>
            <a:r>
              <a:rPr lang="en-CA" sz="2000" dirty="0"/>
              <a:t>→</a:t>
            </a:r>
            <a:r>
              <a:rPr lang="en-CA" sz="2000" dirty="0">
                <a:latin typeface="Times New Roman" pitchFamily="18" charset="0"/>
                <a:cs typeface="Times New Roman" pitchFamily="18" charset="0"/>
              </a:rPr>
              <a:t> (2, 1, 5)	    </a:t>
            </a:r>
          </a:p>
          <a:p>
            <a:pPr>
              <a:buNone/>
            </a:pPr>
            <a:r>
              <a:rPr lang="en-CA" sz="2000" dirty="0">
                <a:latin typeface="Times New Roman" pitchFamily="18" charset="0"/>
                <a:cs typeface="Times New Roman" pitchFamily="18" charset="0"/>
              </a:rPr>
              <a:t>0.587 ≯ 0.465 + 0.277  </a:t>
            </a: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601145172"/>
              </p:ext>
            </p:extLst>
          </p:nvPr>
        </p:nvGraphicFramePr>
        <p:xfrm>
          <a:off x="838200" y="2402703"/>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02703"/>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3994829" y="2744455"/>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006552" y="2384415"/>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849596" y="2732732"/>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7320136" y="4221088"/>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6851249" y="309240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6203177" y="4653136"/>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B58A3138-2947-61DE-BBCC-41DEB0D7B4C5}"/>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6DAD46BE-A1C2-7BA7-EA13-38E44227018A}"/>
              </a:ext>
            </a:extLst>
          </p:cNvPr>
          <p:cNvSpPr>
            <a:spLocks noGrp="1"/>
          </p:cNvSpPr>
          <p:nvPr>
            <p:ph type="sldNum" sz="quarter" idx="11"/>
          </p:nvPr>
        </p:nvSpPr>
        <p:spPr/>
        <p:txBody>
          <a:bodyPr/>
          <a:lstStyle/>
          <a:p>
            <a:fld id="{009375D7-070A-4959-9224-FB5E66F2B1B3}" type="slidenum">
              <a:rPr lang="en-AU" smtClean="0"/>
              <a:pPr/>
              <a:t>126</a:t>
            </a:fld>
            <a:endParaRPr lang="en-AU"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fontScale="77500" lnSpcReduction="20000"/>
          </a:bodyPr>
          <a:lstStyle/>
          <a:p>
            <a:pPr>
              <a:buNone/>
            </a:pPr>
            <a:r>
              <a:rPr lang="en-CA" dirty="0"/>
              <a:t>With the first pass, </a:t>
            </a:r>
            <a:r>
              <a:rPr lang="en-CA" i="1" dirty="0">
                <a:latin typeface="Times New Roman" pitchFamily="18" charset="0"/>
                <a:cs typeface="Times New Roman" pitchFamily="18" charset="0"/>
              </a:rPr>
              <a:t>k</a:t>
            </a:r>
            <a:r>
              <a:rPr lang="en-CA" dirty="0">
                <a:latin typeface="Times New Roman" pitchFamily="18" charset="0"/>
                <a:cs typeface="Times New Roman" pitchFamily="18" charset="0"/>
              </a:rPr>
              <a:t> = 1</a:t>
            </a:r>
            <a:r>
              <a:rPr lang="en-CA" dirty="0"/>
              <a:t>, we attempt passing through vertex </a:t>
            </a:r>
            <a:r>
              <a:rPr lang="en-CA" i="1" dirty="0">
                <a:latin typeface="Times New Roman" pitchFamily="18" charset="0"/>
                <a:cs typeface="Times New Roman" pitchFamily="18" charset="0"/>
              </a:rPr>
              <a:t>v</a:t>
            </a:r>
            <a:r>
              <a:rPr lang="en-CA" baseline="-25000" dirty="0">
                <a:latin typeface="Times New Roman" pitchFamily="18" charset="0"/>
                <a:cs typeface="Times New Roman" pitchFamily="18" charset="0"/>
              </a:rPr>
              <a:t>1</a:t>
            </a:r>
          </a:p>
          <a:p>
            <a:pPr>
              <a:buNone/>
            </a:pPr>
            <a:endParaRPr lang="en-CA" baseline="-25000" dirty="0">
              <a:latin typeface="Times New Roman" pitchFamily="18" charset="0"/>
              <a:cs typeface="Times New Roman" pitchFamily="18" charset="0"/>
            </a:endParaRPr>
          </a:p>
          <a:p>
            <a:pPr>
              <a:buNone/>
            </a:pPr>
            <a:endParaRPr lang="en-CA" dirty="0"/>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endParaRPr lang="en-CA" dirty="0">
              <a:latin typeface="Times New Roman" pitchFamily="18" charset="0"/>
              <a:cs typeface="Times New Roman" pitchFamily="18" charset="0"/>
            </a:endParaRPr>
          </a:p>
          <a:p>
            <a:pPr>
              <a:buNone/>
            </a:pPr>
            <a:r>
              <a:rPr lang="en-CA" dirty="0"/>
              <a:t>Here is a shorter path:</a:t>
            </a:r>
            <a:br>
              <a:rPr lang="en-CA" dirty="0"/>
            </a:br>
            <a:r>
              <a:rPr lang="en-CA" dirty="0"/>
              <a:t>  </a:t>
            </a:r>
            <a:r>
              <a:rPr lang="en-CA" dirty="0">
                <a:latin typeface="Times New Roman" pitchFamily="18" charset="0"/>
                <a:cs typeface="Times New Roman" pitchFamily="18" charset="0"/>
              </a:rPr>
              <a:t>(3, 2) </a:t>
            </a:r>
            <a:r>
              <a:rPr lang="en-CA" dirty="0"/>
              <a:t>→</a:t>
            </a:r>
            <a:r>
              <a:rPr lang="en-CA" dirty="0">
                <a:latin typeface="Times New Roman" pitchFamily="18" charset="0"/>
                <a:cs typeface="Times New Roman" pitchFamily="18" charset="0"/>
              </a:rPr>
              <a:t> (3, 1, 2)</a:t>
            </a:r>
          </a:p>
          <a:p>
            <a:pPr>
              <a:buNone/>
            </a:pPr>
            <a:r>
              <a:rPr lang="zh-CN" altLang="en-US" dirty="0">
                <a:latin typeface="Times New Roman" pitchFamily="18" charset="0"/>
                <a:cs typeface="Times New Roman" pitchFamily="18" charset="0"/>
              </a:rPr>
              <a:t>  </a:t>
            </a:r>
            <a:r>
              <a:rPr lang="en-CA" dirty="0">
                <a:latin typeface="Times New Roman" pitchFamily="18" charset="0"/>
                <a:cs typeface="Times New Roman" pitchFamily="18" charset="0"/>
              </a:rPr>
              <a:t>0.554 &gt; 0.245 + 0.100 = 0.345  </a:t>
            </a:r>
            <a:br>
              <a:rPr lang="en-CA" dirty="0">
                <a:latin typeface="Times New Roman" pitchFamily="18" charset="0"/>
                <a:cs typeface="Times New Roman" pitchFamily="18" charset="0"/>
              </a:rPr>
            </a:br>
            <a:endParaRPr lang="en-CA"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855336480"/>
              </p:ext>
            </p:extLst>
          </p:nvPr>
        </p:nvGraphicFramePr>
        <p:xfrm>
          <a:off x="838200" y="2402336"/>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02336"/>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1619271" y="311963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838200" y="310579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630288" y="238404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8736850" y="322469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7633284" y="387277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672064" y="260007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AC1F52DA-F154-0325-E28C-74EB429FE936}"/>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650E1DCA-9DA4-A78E-4E27-4E7DF2D503F9}"/>
              </a:ext>
            </a:extLst>
          </p:cNvPr>
          <p:cNvSpPr>
            <a:spLocks noGrp="1"/>
          </p:cNvSpPr>
          <p:nvPr>
            <p:ph type="sldNum" sz="quarter" idx="11"/>
          </p:nvPr>
        </p:nvSpPr>
        <p:spPr/>
        <p:txBody>
          <a:bodyPr/>
          <a:lstStyle/>
          <a:p>
            <a:fld id="{009375D7-070A-4959-9224-FB5E66F2B1B3}" type="slidenum">
              <a:rPr lang="en-AU" smtClean="0"/>
              <a:pPr/>
              <a:t>127</a:t>
            </a:fld>
            <a:endParaRPr lang="en-AU"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p>
          <a:p>
            <a:pPr>
              <a:buNone/>
            </a:pPr>
            <a:endParaRPr lang="en-CA" sz="2000" baseline="-25000" dirty="0">
              <a:latin typeface="Times New Roman" pitchFamily="18" charset="0"/>
              <a:cs typeface="Times New Roman" pitchFamily="18" charset="0"/>
            </a:endParaRP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p>
          <a:p>
            <a:pPr>
              <a:buNone/>
            </a:pPr>
            <a:r>
              <a:rPr lang="en-CA" sz="2000" dirty="0"/>
              <a:t>We update the table </a:t>
            </a:r>
            <a:br>
              <a:rPr lang="en-CA" sz="2000" dirty="0"/>
            </a:br>
            <a:r>
              <a:rPr lang="en-CA" sz="2000" dirty="0">
                <a:latin typeface="Times New Roman" pitchFamily="18" charset="0"/>
                <a:cs typeface="Times New Roman" pitchFamily="18" charset="0"/>
              </a:rPr>
              <a:t>(3, 2) </a:t>
            </a:r>
            <a:r>
              <a:rPr lang="en-CA" sz="2000" dirty="0"/>
              <a:t>→</a:t>
            </a:r>
            <a:r>
              <a:rPr lang="en-CA" sz="2000" dirty="0">
                <a:latin typeface="Times New Roman" pitchFamily="18" charset="0"/>
                <a:cs typeface="Times New Roman" pitchFamily="18" charset="0"/>
              </a:rPr>
              <a:t> (3, 1, 2)</a:t>
            </a:r>
          </a:p>
          <a:p>
            <a:pPr>
              <a:buNone/>
            </a:pPr>
            <a:r>
              <a:rPr lang="en-CA" sz="2000" dirty="0">
                <a:latin typeface="Times New Roman" pitchFamily="18" charset="0"/>
                <a:cs typeface="Times New Roman" pitchFamily="18" charset="0"/>
              </a:rPr>
              <a:t>0.554 &gt; 0.245 + 0.100 = 0.345  </a:t>
            </a:r>
            <a:br>
              <a:rPr lang="en-CA" sz="2000" dirty="0">
                <a:latin typeface="Times New Roman" pitchFamily="18" charset="0"/>
                <a:cs typeface="Times New Roman" pitchFamily="18" charset="0"/>
              </a:rPr>
            </a:br>
            <a:endParaRPr lang="en-CA" sz="20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2461709165"/>
              </p:ext>
            </p:extLst>
          </p:nvPr>
        </p:nvGraphicFramePr>
        <p:xfrm>
          <a:off x="838200" y="2477758"/>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77758"/>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1619271" y="3195061"/>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F2BF1E9-BD00-2EFF-3359-CDF3AD38B15A}"/>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9125E690-10F5-41CF-452F-EFDCAA320BA8}"/>
              </a:ext>
            </a:extLst>
          </p:cNvPr>
          <p:cNvSpPr>
            <a:spLocks noGrp="1"/>
          </p:cNvSpPr>
          <p:nvPr>
            <p:ph type="sldNum" sz="quarter" idx="11"/>
          </p:nvPr>
        </p:nvSpPr>
        <p:spPr/>
        <p:txBody>
          <a:bodyPr/>
          <a:lstStyle/>
          <a:p>
            <a:fld id="{009375D7-070A-4959-9224-FB5E66F2B1B3}" type="slidenum">
              <a:rPr lang="en-AU" smtClean="0"/>
              <a:pPr/>
              <a:t>128</a:t>
            </a:fld>
            <a:endParaRPr lang="en-AU"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 And a second shorter path:</a:t>
            </a:r>
            <a:br>
              <a:rPr lang="en-CA" sz="2000" dirty="0"/>
            </a:br>
            <a:r>
              <a:rPr lang="en-CA" sz="2000" dirty="0"/>
              <a:t>  </a:t>
            </a:r>
            <a:r>
              <a:rPr lang="en-CA" sz="2000" dirty="0">
                <a:latin typeface="Times New Roman" pitchFamily="18" charset="0"/>
                <a:cs typeface="Times New Roman" pitchFamily="18" charset="0"/>
              </a:rPr>
              <a:t>(3, 5) </a:t>
            </a:r>
            <a:r>
              <a:rPr lang="en-CA" sz="2000" dirty="0"/>
              <a:t>→</a:t>
            </a:r>
            <a:r>
              <a:rPr lang="en-CA" sz="2000" dirty="0">
                <a:latin typeface="Times New Roman" pitchFamily="18" charset="0"/>
                <a:cs typeface="Times New Roman" pitchFamily="18" charset="0"/>
              </a:rPr>
              <a:t> (3, 1, 5)</a:t>
            </a:r>
          </a:p>
          <a:p>
            <a:pPr>
              <a:buNone/>
            </a:pPr>
            <a:r>
              <a:rPr lang="zh-CN" altLang="en-US" sz="2000" dirty="0">
                <a:latin typeface="Times New Roman" pitchFamily="18" charset="0"/>
                <a:cs typeface="Times New Roman" pitchFamily="18" charset="0"/>
              </a:rPr>
              <a:t>  </a:t>
            </a:r>
            <a:r>
              <a:rPr lang="en-CA" sz="2000" dirty="0">
                <a:latin typeface="Times New Roman" pitchFamily="18" charset="0"/>
                <a:cs typeface="Times New Roman" pitchFamily="18" charset="0"/>
              </a:rPr>
              <a:t>0.931 &gt; 0.245 + 0.277 = 0.522</a:t>
            </a: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34664042"/>
              </p:ext>
            </p:extLst>
          </p:nvPr>
        </p:nvGraphicFramePr>
        <p:xfrm>
          <a:off x="958604" y="2263366"/>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604" y="2263366"/>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Oval 6"/>
          <p:cNvSpPr/>
          <p:nvPr/>
        </p:nvSpPr>
        <p:spPr>
          <a:xfrm>
            <a:off x="958604" y="297855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4115233" y="298066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7656730" y="38844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6203177" y="4617967"/>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8830634" y="4450505"/>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104922" y="2245078"/>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ACCB76E0-ED36-1C2A-87F9-C5A53BDD6859}"/>
              </a:ext>
            </a:extLst>
          </p:cNvPr>
          <p:cNvSpPr>
            <a:spLocks noGrp="1"/>
          </p:cNvSpPr>
          <p:nvPr>
            <p:ph type="ftr" sz="quarter" idx="10"/>
          </p:nvPr>
        </p:nvSpPr>
        <p:spPr/>
        <p:txBody>
          <a:bodyPr/>
          <a:lstStyle/>
          <a:p>
            <a:r>
              <a:rPr lang="en-AU"/>
              <a:t>22T2</a:t>
            </a:r>
            <a:endParaRPr lang="en-AU" dirty="0"/>
          </a:p>
        </p:txBody>
      </p:sp>
      <p:sp>
        <p:nvSpPr>
          <p:cNvPr id="10" name="Slide Number Placeholder 9">
            <a:extLst>
              <a:ext uri="{FF2B5EF4-FFF2-40B4-BE49-F238E27FC236}">
                <a16:creationId xmlns:a16="http://schemas.microsoft.com/office/drawing/2014/main" id="{F45AAAC5-2A06-65FA-FD9E-94B8DDAD48CE}"/>
              </a:ext>
            </a:extLst>
          </p:cNvPr>
          <p:cNvSpPr>
            <a:spLocks noGrp="1"/>
          </p:cNvSpPr>
          <p:nvPr>
            <p:ph type="sldNum" sz="quarter" idx="11"/>
          </p:nvPr>
        </p:nvSpPr>
        <p:spPr/>
        <p:txBody>
          <a:bodyPr/>
          <a:lstStyle/>
          <a:p>
            <a:fld id="{009375D7-070A-4959-9224-FB5E66F2B1B3}" type="slidenum">
              <a:rPr lang="en-AU" smtClean="0"/>
              <a:pPr/>
              <a:t>129</a:t>
            </a:fld>
            <a:endParaRPr lang="en-A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Is (A, B, F) is the shortest path from vertex A to F?</a:t>
            </a:r>
          </a:p>
          <a:p>
            <a:pPr lvl="1"/>
            <a:r>
              <a:rPr lang="en-CA" sz="2000" dirty="0"/>
              <a:t>Why or why not?</a:t>
            </a:r>
          </a:p>
        </p:txBody>
      </p:sp>
      <p:pic>
        <p:nvPicPr>
          <p:cNvPr id="5" name="Picture 4"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3068961"/>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426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文本框 6">
            <a:extLst>
              <a:ext uri="{FF2B5EF4-FFF2-40B4-BE49-F238E27FC236}">
                <a16:creationId xmlns:a16="http://schemas.microsoft.com/office/drawing/2014/main" id="{39395478-7804-4E40-91E2-157137DEEB43}"/>
              </a:ext>
            </a:extLst>
          </p:cNvPr>
          <p:cNvSpPr txBox="1"/>
          <p:nvPr/>
        </p:nvSpPr>
        <p:spPr>
          <a:xfrm>
            <a:off x="838200" y="2508176"/>
            <a:ext cx="7009397" cy="830997"/>
          </a:xfrm>
          <a:prstGeom prst="rect">
            <a:avLst/>
          </a:prstGeom>
          <a:noFill/>
        </p:spPr>
        <p:txBody>
          <a:bodyPr wrap="square">
            <a:spAutoFit/>
          </a:bodyPr>
          <a:lstStyle/>
          <a:p>
            <a:r>
              <a:rPr lang="en-US" altLang="zh-CN" sz="2400" dirty="0"/>
              <a:t>Yes, because 5+3&lt;9, 5+3&lt;15, and 3 is the smallest weight from B.</a:t>
            </a:r>
            <a:endParaRPr lang="zh-CN" altLang="en-US" sz="2400" dirty="0"/>
          </a:p>
        </p:txBody>
      </p:sp>
      <p:sp>
        <p:nvSpPr>
          <p:cNvPr id="4" name="Footer Placeholder 3">
            <a:extLst>
              <a:ext uri="{FF2B5EF4-FFF2-40B4-BE49-F238E27FC236}">
                <a16:creationId xmlns:a16="http://schemas.microsoft.com/office/drawing/2014/main" id="{907CC0ED-0161-9980-F545-5EA8F3026EC3}"/>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51B73B03-F9FC-8EEB-8845-1B35AAF5D39C}"/>
              </a:ext>
            </a:extLst>
          </p:cNvPr>
          <p:cNvSpPr>
            <a:spLocks noGrp="1"/>
          </p:cNvSpPr>
          <p:nvPr>
            <p:ph type="sldNum" sz="quarter" idx="11"/>
          </p:nvPr>
        </p:nvSpPr>
        <p:spPr/>
        <p:txBody>
          <a:bodyPr/>
          <a:lstStyle/>
          <a:p>
            <a:fld id="{009375D7-070A-4959-9224-FB5E66F2B1B3}" type="slidenum">
              <a:rPr lang="en-AU" smtClean="0"/>
              <a:pPr/>
              <a:t>13</a:t>
            </a:fld>
            <a:endParaRPr lang="en-AU" dirty="0"/>
          </a:p>
        </p:txBody>
      </p:sp>
    </p:spTree>
    <p:extLst>
      <p:ext uri="{BB962C8B-B14F-4D97-AF65-F5344CB8AC3E}">
        <p14:creationId xmlns:p14="http://schemas.microsoft.com/office/powerpoint/2010/main" val="11451502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We update the table</a:t>
            </a:r>
            <a:endParaRPr lang="en-CA" sz="20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640692969"/>
              </p:ext>
            </p:extLst>
          </p:nvPr>
        </p:nvGraphicFramePr>
        <p:xfrm>
          <a:off x="838200" y="2341743"/>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41743"/>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Oval 8"/>
          <p:cNvSpPr/>
          <p:nvPr/>
        </p:nvSpPr>
        <p:spPr>
          <a:xfrm>
            <a:off x="3994829" y="305904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6D8187FE-2372-D47D-23C3-450685E88E9E}"/>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92A2BC21-FE30-402F-F554-BC928D0417CB}"/>
              </a:ext>
            </a:extLst>
          </p:cNvPr>
          <p:cNvSpPr>
            <a:spLocks noGrp="1"/>
          </p:cNvSpPr>
          <p:nvPr>
            <p:ph type="sldNum" sz="quarter" idx="11"/>
          </p:nvPr>
        </p:nvSpPr>
        <p:spPr/>
        <p:txBody>
          <a:bodyPr/>
          <a:lstStyle/>
          <a:p>
            <a:fld id="{009375D7-070A-4959-9224-FB5E66F2B1B3}" type="slidenum">
              <a:rPr lang="en-AU" smtClean="0"/>
              <a:pPr/>
              <a:t>130</a:t>
            </a:fld>
            <a:endParaRPr lang="en-AU"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p>
          <a:p>
            <a:pPr>
              <a:buNone/>
            </a:pPr>
            <a:endParaRPr lang="en-CA" sz="2000" dirty="0"/>
          </a:p>
          <a:p>
            <a:pPr>
              <a:buNone/>
            </a:pPr>
            <a:endParaRPr lang="en-CA" sz="2000" dirty="0"/>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Continuing:</a:t>
            </a:r>
            <a:br>
              <a:rPr lang="en-CA" sz="2000" dirty="0"/>
            </a:br>
            <a:r>
              <a:rPr lang="en-CA" sz="2000" dirty="0"/>
              <a:t>  </a:t>
            </a:r>
            <a:r>
              <a:rPr lang="en-CA" sz="2000" dirty="0">
                <a:latin typeface="Times New Roman" pitchFamily="18" charset="0"/>
                <a:cs typeface="Times New Roman" pitchFamily="18" charset="0"/>
              </a:rPr>
              <a:t>(4, 2) </a:t>
            </a:r>
            <a:r>
              <a:rPr lang="en-CA" sz="2000" dirty="0"/>
              <a:t>→</a:t>
            </a:r>
            <a:r>
              <a:rPr lang="en-CA" sz="2000" dirty="0">
                <a:latin typeface="Times New Roman" pitchFamily="18" charset="0"/>
                <a:cs typeface="Times New Roman" pitchFamily="18" charset="0"/>
              </a:rPr>
              <a:t> (4, 1, 2)</a:t>
            </a:r>
          </a:p>
          <a:p>
            <a:pPr>
              <a:buNone/>
            </a:pPr>
            <a:r>
              <a:rPr lang="en-CA" sz="2000" dirty="0">
                <a:latin typeface="Times New Roman" pitchFamily="18" charset="0"/>
                <a:cs typeface="Times New Roman" pitchFamily="18" charset="0"/>
              </a:rPr>
              <a:t>0.668 ≯ 1.032 + 0.100</a:t>
            </a:r>
            <a:br>
              <a:rPr lang="en-CA" sz="2000" dirty="0">
                <a:latin typeface="Times New Roman" pitchFamily="18" charset="0"/>
                <a:cs typeface="Times New Roman" pitchFamily="18" charset="0"/>
              </a:rPr>
            </a:br>
            <a:endParaRPr lang="en-CA" sz="2000" dirty="0">
              <a:latin typeface="Times New Roman" pitchFamily="18" charset="0"/>
              <a:cs typeface="Times New Roman" pitchFamily="18" charset="0"/>
            </a:endParaRPr>
          </a:p>
          <a:p>
            <a:pPr>
              <a:buNone/>
            </a:pPr>
            <a:r>
              <a:rPr lang="en-CA" sz="2000" dirty="0"/>
              <a:t>In fact, no other shorter paths</a:t>
            </a:r>
            <a:br>
              <a:rPr lang="en-CA" sz="2000" dirty="0"/>
            </a:br>
            <a:r>
              <a:rPr lang="en-CA" sz="2000" dirty="0"/>
              <a:t>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r>
              <a:rPr lang="en-CA" sz="2000" dirty="0"/>
              <a:t> exist</a:t>
            </a: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4078791032"/>
              </p:ext>
            </p:extLst>
          </p:nvPr>
        </p:nvGraphicFramePr>
        <p:xfrm>
          <a:off x="838200" y="2082549"/>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82549"/>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4"/>
          <p:cNvSpPr/>
          <p:nvPr/>
        </p:nvSpPr>
        <p:spPr>
          <a:xfrm>
            <a:off x="838200" y="3179550"/>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1630288" y="2064261"/>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1630288" y="317955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672064" y="2601743"/>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8003377" y="5565794"/>
            <a:ext cx="93610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8040216" y="436510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3E3916CA-D664-B4F9-B5D8-62C82290520F}"/>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3A016F1-EDED-F74D-84F3-743AB5B43ED5}"/>
              </a:ext>
            </a:extLst>
          </p:cNvPr>
          <p:cNvSpPr>
            <a:spLocks noGrp="1"/>
          </p:cNvSpPr>
          <p:nvPr>
            <p:ph type="sldNum" sz="quarter" idx="11"/>
          </p:nvPr>
        </p:nvSpPr>
        <p:spPr/>
        <p:txBody>
          <a:bodyPr/>
          <a:lstStyle/>
          <a:p>
            <a:fld id="{009375D7-070A-4959-9224-FB5E66F2B1B3}" type="slidenum">
              <a:rPr lang="en-AU" smtClean="0"/>
              <a:pPr/>
              <a:t>131</a:t>
            </a:fld>
            <a:endParaRPr lang="en-AU"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1800" dirty="0"/>
              <a:t>With the next pass, </a:t>
            </a:r>
            <a:r>
              <a:rPr lang="en-CA" sz="1800" i="1" dirty="0">
                <a:latin typeface="Times New Roman" pitchFamily="18" charset="0"/>
                <a:cs typeface="Times New Roman" pitchFamily="18" charset="0"/>
              </a:rPr>
              <a:t>k</a:t>
            </a:r>
            <a:r>
              <a:rPr lang="en-CA" sz="1800" dirty="0">
                <a:latin typeface="Times New Roman" pitchFamily="18" charset="0"/>
                <a:cs typeface="Times New Roman" pitchFamily="18" charset="0"/>
              </a:rPr>
              <a:t> = 2</a:t>
            </a:r>
            <a:r>
              <a:rPr lang="en-CA" sz="1800" dirty="0"/>
              <a:t>, we attempt passing through vertex </a:t>
            </a:r>
            <a:r>
              <a:rPr lang="en-CA" sz="1800" i="1" dirty="0">
                <a:latin typeface="Times New Roman" pitchFamily="18" charset="0"/>
                <a:cs typeface="Times New Roman" pitchFamily="18" charset="0"/>
              </a:rPr>
              <a:t>v</a:t>
            </a:r>
            <a:r>
              <a:rPr lang="en-CA" sz="1800" baseline="-25000" dirty="0">
                <a:latin typeface="Times New Roman" pitchFamily="18" charset="0"/>
                <a:cs typeface="Times New Roman" pitchFamily="18" charset="0"/>
              </a:rPr>
              <a:t>2</a:t>
            </a: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p>
          <a:p>
            <a:pPr>
              <a:buNone/>
            </a:pPr>
            <a:r>
              <a:rPr lang="en-CA" sz="1800" dirty="0"/>
              <a:t>There are three shorter paths:</a:t>
            </a:r>
            <a:br>
              <a:rPr lang="en-CA" sz="1800" dirty="0"/>
            </a:br>
            <a:r>
              <a:rPr lang="en-CA" sz="1800" dirty="0"/>
              <a:t>  </a:t>
            </a:r>
            <a:r>
              <a:rPr lang="en-CA" sz="1800" dirty="0">
                <a:latin typeface="Times New Roman" pitchFamily="18" charset="0"/>
                <a:cs typeface="Times New Roman" pitchFamily="18" charset="0"/>
              </a:rPr>
              <a:t>(5, 1) </a:t>
            </a:r>
            <a:r>
              <a:rPr lang="en-CA" sz="1800" dirty="0"/>
              <a:t>→</a:t>
            </a:r>
            <a:r>
              <a:rPr lang="en-CA" sz="1800" dirty="0">
                <a:latin typeface="Times New Roman" pitchFamily="18" charset="0"/>
                <a:cs typeface="Times New Roman" pitchFamily="18" charset="0"/>
              </a:rPr>
              <a:t> (5, 2, 1)</a:t>
            </a:r>
          </a:p>
          <a:p>
            <a:pPr>
              <a:buNone/>
            </a:pPr>
            <a:r>
              <a:rPr lang="en-CA" sz="1800" dirty="0">
                <a:latin typeface="Times New Roman" pitchFamily="18" charset="0"/>
                <a:cs typeface="Times New Roman" pitchFamily="18" charset="0"/>
              </a:rPr>
              <a:t>	     0.867 &gt; 0.119 + 0.465 = 0.584</a:t>
            </a:r>
            <a:br>
              <a:rPr lang="en-CA" sz="1800" dirty="0">
                <a:latin typeface="Times New Roman" pitchFamily="18" charset="0"/>
                <a:cs typeface="Times New Roman" pitchFamily="18" charset="0"/>
              </a:rPr>
            </a:br>
            <a:r>
              <a:rPr lang="en-CA" sz="1800" dirty="0">
                <a:latin typeface="Times New Roman" pitchFamily="18" charset="0"/>
                <a:cs typeface="Times New Roman" pitchFamily="18" charset="0"/>
              </a:rPr>
              <a:t>  (5, 3) </a:t>
            </a:r>
            <a:r>
              <a:rPr lang="en-CA" sz="1800" dirty="0"/>
              <a:t>→</a:t>
            </a:r>
            <a:r>
              <a:rPr lang="en-CA" sz="1800" dirty="0">
                <a:latin typeface="Times New Roman" pitchFamily="18" charset="0"/>
                <a:cs typeface="Times New Roman" pitchFamily="18" charset="0"/>
              </a:rPr>
              <a:t> (5, 2, 3)</a:t>
            </a:r>
          </a:p>
          <a:p>
            <a:pPr>
              <a:buNone/>
            </a:pPr>
            <a:r>
              <a:rPr lang="en-CA" sz="1800" dirty="0">
                <a:latin typeface="Times New Roman" pitchFamily="18" charset="0"/>
                <a:cs typeface="Times New Roman" pitchFamily="18" charset="0"/>
              </a:rPr>
              <a:t>	     0.352 &gt; 0.119 + 0.191 = 0.310</a:t>
            </a:r>
          </a:p>
          <a:p>
            <a:pPr>
              <a:buNone/>
            </a:pPr>
            <a:r>
              <a:rPr lang="en-CA" sz="1800" dirty="0">
                <a:latin typeface="Times New Roman" pitchFamily="18" charset="0"/>
                <a:cs typeface="Times New Roman" pitchFamily="18" charset="0"/>
              </a:rPr>
              <a:t>	  (5, 4) </a:t>
            </a:r>
            <a:r>
              <a:rPr lang="en-CA" sz="1800" dirty="0"/>
              <a:t>→</a:t>
            </a:r>
            <a:r>
              <a:rPr lang="en-CA" sz="1800" dirty="0">
                <a:latin typeface="Times New Roman" pitchFamily="18" charset="0"/>
                <a:cs typeface="Times New Roman" pitchFamily="18" charset="0"/>
              </a:rPr>
              <a:t> (5, 2, 4)</a:t>
            </a:r>
          </a:p>
          <a:p>
            <a:pPr>
              <a:buNone/>
            </a:pPr>
            <a:r>
              <a:rPr lang="en-CA" sz="1800" dirty="0">
                <a:latin typeface="Times New Roman" pitchFamily="18" charset="0"/>
                <a:cs typeface="Times New Roman" pitchFamily="18" charset="0"/>
              </a:rPr>
              <a:t>	     0.398 &gt; 0.119 + 0.192 = 0.311</a:t>
            </a: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4092707363"/>
              </p:ext>
            </p:extLst>
          </p:nvPr>
        </p:nvGraphicFramePr>
        <p:xfrm>
          <a:off x="906353" y="2167572"/>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53" y="2167572"/>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906353" y="363800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243660" y="363800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479512" y="363800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7606498" y="5840433"/>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5807968" y="5050015"/>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7127558" y="5373216"/>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91A66DC2-E7EB-632D-4B1B-39240018C23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A4E0135-0182-EF12-1492-A1BAE51AF899}"/>
              </a:ext>
            </a:extLst>
          </p:cNvPr>
          <p:cNvSpPr>
            <a:spLocks noGrp="1"/>
          </p:cNvSpPr>
          <p:nvPr>
            <p:ph type="sldNum" sz="quarter" idx="11"/>
          </p:nvPr>
        </p:nvSpPr>
        <p:spPr/>
        <p:txBody>
          <a:bodyPr/>
          <a:lstStyle/>
          <a:p>
            <a:fld id="{009375D7-070A-4959-9224-FB5E66F2B1B3}" type="slidenum">
              <a:rPr lang="en-AU" smtClean="0"/>
              <a:pPr/>
              <a:t>132</a:t>
            </a:fld>
            <a:endParaRPr lang="en-AU"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lnSpcReduction="10000"/>
          </a:bodyPr>
          <a:lstStyle/>
          <a:p>
            <a:pPr>
              <a:buNone/>
            </a:pPr>
            <a:r>
              <a:rPr lang="en-CA" sz="2000" dirty="0"/>
              <a:t>With the next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2</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2</a:t>
            </a: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We update the table</a:t>
            </a:r>
            <a:endParaRPr lang="en-CA" sz="20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769098705"/>
              </p:ext>
            </p:extLst>
          </p:nvPr>
        </p:nvGraphicFramePr>
        <p:xfrm>
          <a:off x="838200" y="2341743"/>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41743"/>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838200" y="3812177"/>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175507" y="3812177"/>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2411359" y="3812177"/>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559C8665-C362-E1B5-7651-F7D0CF1E371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636DA6C-A1DC-9A2C-3004-5FD4877512BF}"/>
              </a:ext>
            </a:extLst>
          </p:cNvPr>
          <p:cNvSpPr>
            <a:spLocks noGrp="1"/>
          </p:cNvSpPr>
          <p:nvPr>
            <p:ph type="sldNum" sz="quarter" idx="11"/>
          </p:nvPr>
        </p:nvSpPr>
        <p:spPr/>
        <p:txBody>
          <a:bodyPr/>
          <a:lstStyle/>
          <a:p>
            <a:fld id="{009375D7-070A-4959-9224-FB5E66F2B1B3}" type="slidenum">
              <a:rPr lang="en-AU" smtClean="0"/>
              <a:pPr/>
              <a:t>133</a:t>
            </a:fld>
            <a:endParaRPr lang="en-AU"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1800" dirty="0"/>
              <a:t>With the next pass, </a:t>
            </a:r>
            <a:r>
              <a:rPr lang="en-CA" sz="1800" i="1" dirty="0">
                <a:latin typeface="Times New Roman" pitchFamily="18" charset="0"/>
                <a:cs typeface="Times New Roman" pitchFamily="18" charset="0"/>
              </a:rPr>
              <a:t>k</a:t>
            </a:r>
            <a:r>
              <a:rPr lang="en-CA" sz="1800" dirty="0">
                <a:latin typeface="Times New Roman" pitchFamily="18" charset="0"/>
                <a:cs typeface="Times New Roman" pitchFamily="18" charset="0"/>
              </a:rPr>
              <a:t> = 3</a:t>
            </a:r>
            <a:r>
              <a:rPr lang="en-CA" sz="1800" dirty="0"/>
              <a:t>, we attempt passing through vertex </a:t>
            </a:r>
            <a:r>
              <a:rPr lang="en-CA" sz="1800" i="1" dirty="0">
                <a:latin typeface="Times New Roman" pitchFamily="18" charset="0"/>
                <a:cs typeface="Times New Roman" pitchFamily="18" charset="0"/>
              </a:rPr>
              <a:t>v</a:t>
            </a:r>
            <a:r>
              <a:rPr lang="en-CA" sz="1800" baseline="-25000" dirty="0">
                <a:latin typeface="Times New Roman" pitchFamily="18" charset="0"/>
                <a:cs typeface="Times New Roman" pitchFamily="18" charset="0"/>
              </a:rPr>
              <a:t>3</a:t>
            </a: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endParaRPr lang="en-CA" sz="1800" dirty="0">
              <a:latin typeface="Times New Roman" pitchFamily="18" charset="0"/>
              <a:cs typeface="Times New Roman" pitchFamily="18" charset="0"/>
            </a:endParaRPr>
          </a:p>
          <a:p>
            <a:pPr>
              <a:buNone/>
            </a:pPr>
            <a:r>
              <a:rPr lang="en-CA" sz="1800" dirty="0"/>
              <a:t>There are three shorter paths:</a:t>
            </a:r>
            <a:br>
              <a:rPr lang="en-CA" sz="1800" dirty="0"/>
            </a:br>
            <a:r>
              <a:rPr lang="en-CA" sz="1800" dirty="0"/>
              <a:t>  </a:t>
            </a:r>
            <a:r>
              <a:rPr lang="en-CA" sz="1800" dirty="0">
                <a:latin typeface="Times New Roman" pitchFamily="18" charset="0"/>
                <a:cs typeface="Times New Roman" pitchFamily="18" charset="0"/>
              </a:rPr>
              <a:t>(2, 1) </a:t>
            </a:r>
            <a:r>
              <a:rPr lang="en-CA" sz="1800" dirty="0"/>
              <a:t>→</a:t>
            </a:r>
            <a:r>
              <a:rPr lang="en-CA" sz="1800" dirty="0">
                <a:latin typeface="Times New Roman" pitchFamily="18" charset="0"/>
                <a:cs typeface="Times New Roman" pitchFamily="18" charset="0"/>
              </a:rPr>
              <a:t> (2, 3, 1)</a:t>
            </a:r>
          </a:p>
          <a:p>
            <a:pPr>
              <a:buNone/>
            </a:pPr>
            <a:r>
              <a:rPr lang="en-CA" sz="1800" dirty="0">
                <a:latin typeface="Times New Roman" pitchFamily="18" charset="0"/>
                <a:cs typeface="Times New Roman" pitchFamily="18" charset="0"/>
              </a:rPr>
              <a:t>		0.465 &gt; 0.191 + 0.245 = 0.436  </a:t>
            </a:r>
            <a:br>
              <a:rPr lang="en-CA" sz="1800" dirty="0">
                <a:latin typeface="Times New Roman" pitchFamily="18" charset="0"/>
                <a:cs typeface="Times New Roman" pitchFamily="18" charset="0"/>
              </a:rPr>
            </a:br>
            <a:r>
              <a:rPr lang="en-CA" sz="1800" dirty="0">
                <a:latin typeface="Times New Roman" pitchFamily="18" charset="0"/>
                <a:cs typeface="Times New Roman" pitchFamily="18" charset="0"/>
              </a:rPr>
              <a:t>  (4, 1) </a:t>
            </a:r>
            <a:r>
              <a:rPr lang="en-CA" sz="1800" dirty="0"/>
              <a:t>→</a:t>
            </a:r>
            <a:r>
              <a:rPr lang="en-CA" sz="1800" dirty="0">
                <a:latin typeface="Times New Roman" pitchFamily="18" charset="0"/>
                <a:cs typeface="Times New Roman" pitchFamily="18" charset="0"/>
              </a:rPr>
              <a:t> (4, 3, 1)</a:t>
            </a:r>
          </a:p>
          <a:p>
            <a:pPr>
              <a:buNone/>
            </a:pPr>
            <a:r>
              <a:rPr lang="en-CA" sz="1800" dirty="0">
                <a:latin typeface="Times New Roman" pitchFamily="18" charset="0"/>
                <a:cs typeface="Times New Roman" pitchFamily="18" charset="0"/>
              </a:rPr>
              <a:t>		1.032 &gt; 0.656 + 0.245 = 0.901</a:t>
            </a:r>
          </a:p>
          <a:p>
            <a:pPr>
              <a:buNone/>
            </a:pPr>
            <a:r>
              <a:rPr lang="zh-CN" altLang="en-US" sz="1800" dirty="0">
                <a:latin typeface="Times New Roman" pitchFamily="18" charset="0"/>
                <a:cs typeface="Times New Roman" pitchFamily="18" charset="0"/>
              </a:rPr>
              <a:t> </a:t>
            </a:r>
            <a:r>
              <a:rPr lang="en-CA" sz="1800" dirty="0">
                <a:latin typeface="Times New Roman" pitchFamily="18" charset="0"/>
                <a:cs typeface="Times New Roman" pitchFamily="18" charset="0"/>
              </a:rPr>
              <a:t>(5, 1) </a:t>
            </a:r>
            <a:r>
              <a:rPr lang="en-CA" sz="1800" dirty="0"/>
              <a:t>→</a:t>
            </a:r>
            <a:r>
              <a:rPr lang="en-CA" sz="1800" dirty="0">
                <a:latin typeface="Times New Roman" pitchFamily="18" charset="0"/>
                <a:cs typeface="Times New Roman" pitchFamily="18" charset="0"/>
              </a:rPr>
              <a:t> (5, 3, 1)</a:t>
            </a:r>
          </a:p>
          <a:p>
            <a:pPr>
              <a:buNone/>
            </a:pPr>
            <a:r>
              <a:rPr lang="en-CA" sz="1800" dirty="0">
                <a:latin typeface="Times New Roman" pitchFamily="18" charset="0"/>
                <a:cs typeface="Times New Roman" pitchFamily="18" charset="0"/>
              </a:rPr>
              <a:t>		0.584 &gt; 0.310 + 0.245 = 0.555</a:t>
            </a: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2300697974"/>
              </p:ext>
            </p:extLst>
          </p:nvPr>
        </p:nvGraphicFramePr>
        <p:xfrm>
          <a:off x="1080690" y="2124029"/>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690" y="2124029"/>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1080690" y="3594463"/>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1067228" y="323442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1069673" y="2470275"/>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6C3E19D5-D0BD-CEAA-8728-A83AED573780}"/>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2919D461-1FC6-3A5E-406B-220B7071DC15}"/>
              </a:ext>
            </a:extLst>
          </p:cNvPr>
          <p:cNvSpPr>
            <a:spLocks noGrp="1"/>
          </p:cNvSpPr>
          <p:nvPr>
            <p:ph type="sldNum" sz="quarter" idx="11"/>
          </p:nvPr>
        </p:nvSpPr>
        <p:spPr/>
        <p:txBody>
          <a:bodyPr/>
          <a:lstStyle/>
          <a:p>
            <a:fld id="{009375D7-070A-4959-9224-FB5E66F2B1B3}" type="slidenum">
              <a:rPr lang="en-AU" smtClean="0"/>
              <a:pPr/>
              <a:t>134</a:t>
            </a:fld>
            <a:endParaRPr lang="en-AU"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With the next pass, </a:t>
            </a:r>
            <a:r>
              <a:rPr lang="en-CA" sz="2400" i="1" dirty="0">
                <a:latin typeface="Times New Roman" pitchFamily="18" charset="0"/>
                <a:cs typeface="Times New Roman" pitchFamily="18" charset="0"/>
              </a:rPr>
              <a:t>k</a:t>
            </a:r>
            <a:r>
              <a:rPr lang="en-CA" sz="2400" dirty="0">
                <a:latin typeface="Times New Roman" pitchFamily="18" charset="0"/>
                <a:cs typeface="Times New Roman" pitchFamily="18" charset="0"/>
              </a:rPr>
              <a:t> = 3</a:t>
            </a:r>
            <a:r>
              <a:rPr lang="en-CA" sz="2400" dirty="0"/>
              <a:t>, we attempt passing through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3</a:t>
            </a:r>
          </a:p>
          <a:p>
            <a:pPr>
              <a:buNone/>
            </a:pPr>
            <a:endParaRPr lang="en-CA" sz="2400" baseline="-25000" dirty="0">
              <a:latin typeface="Times New Roman" pitchFamily="18" charset="0"/>
              <a:cs typeface="Times New Roman" pitchFamily="18" charset="0"/>
            </a:endParaRPr>
          </a:p>
          <a:p>
            <a:pPr>
              <a:buNone/>
            </a:pPr>
            <a:endParaRPr lang="en-CA" sz="2400" baseline="-25000" dirty="0">
              <a:latin typeface="Times New Roman" pitchFamily="18" charset="0"/>
              <a:cs typeface="Times New Roman" pitchFamily="18" charset="0"/>
            </a:endParaRPr>
          </a:p>
          <a:p>
            <a:pPr>
              <a:buNone/>
            </a:pPr>
            <a:endParaRPr lang="en-CA" sz="2400" dirty="0"/>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r>
              <a:rPr lang="en-CA" sz="2400" dirty="0">
                <a:latin typeface="Times New Roman" pitchFamily="18" charset="0"/>
                <a:cs typeface="Times New Roman" pitchFamily="18" charset="0"/>
              </a:rPr>
              <a:t>	</a:t>
            </a:r>
            <a:r>
              <a:rPr lang="en-CA" sz="2400" dirty="0"/>
              <a:t>We update the table</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843122819"/>
              </p:ext>
            </p:extLst>
          </p:nvPr>
        </p:nvGraphicFramePr>
        <p:xfrm>
          <a:off x="851662" y="2477758"/>
          <a:ext cx="4054102" cy="1902483"/>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62" y="2477758"/>
                        <a:ext cx="4054102" cy="1902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851662" y="3948192"/>
            <a:ext cx="936104"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838200" y="3588152"/>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840645" y="2824004"/>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C327162-448D-B5A9-8459-C3AB651A3A2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5589E13A-0BFD-1555-E3BA-BF8ED8EEB21C}"/>
              </a:ext>
            </a:extLst>
          </p:cNvPr>
          <p:cNvSpPr>
            <a:spLocks noGrp="1"/>
          </p:cNvSpPr>
          <p:nvPr>
            <p:ph type="sldNum" sz="quarter" idx="11"/>
          </p:nvPr>
        </p:nvSpPr>
        <p:spPr/>
        <p:txBody>
          <a:bodyPr/>
          <a:lstStyle/>
          <a:p>
            <a:fld id="{009375D7-070A-4959-9224-FB5E66F2B1B3}" type="slidenum">
              <a:rPr lang="en-AU" smtClean="0"/>
              <a:pPr/>
              <a:t>135</a:t>
            </a:fld>
            <a:endParaRPr lang="en-AU"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extLst>
              <p:ext uri="{D42A27DB-BD31-4B8C-83A1-F6EECF244321}">
                <p14:modId xmlns:p14="http://schemas.microsoft.com/office/powerpoint/2010/main" val="139712576"/>
              </p:ext>
            </p:extLst>
          </p:nvPr>
        </p:nvGraphicFramePr>
        <p:xfrm>
          <a:off x="838200" y="2289902"/>
          <a:ext cx="4054475" cy="1901825"/>
        </p:xfrm>
        <a:graphic>
          <a:graphicData uri="http://schemas.openxmlformats.org/presentationml/2006/ole">
            <mc:AlternateContent xmlns:mc="http://schemas.openxmlformats.org/markup-compatibility/2006">
              <mc:Choice xmlns:v="urn:schemas-microsoft-com:vml" Requires="v">
                <p:oleObj name="Equation" r:id="rId2" imgW="2273040" imgH="1066680" progId="Equation.DSMT4">
                  <p:embed/>
                </p:oleObj>
              </mc:Choice>
              <mc:Fallback>
                <p:oleObj name="Equation" r:id="rId2" imgW="2273040" imgH="1066680" progId="Equation.DSMT4">
                  <p:embed/>
                  <p:pic>
                    <p:nvPicPr>
                      <p:cNvPr id="6963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9902"/>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With the next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4</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p>
          <a:p>
            <a:pPr>
              <a:buNone/>
            </a:pPr>
            <a:endParaRPr lang="en-CA" sz="2000" dirty="0"/>
          </a:p>
          <a:p>
            <a:pPr>
              <a:buNone/>
            </a:pPr>
            <a:endParaRPr lang="en-CA" sz="2000" dirty="0"/>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There are two shorter paths:</a:t>
            </a:r>
            <a:br>
              <a:rPr lang="en-CA" sz="2000" dirty="0"/>
            </a:br>
            <a:r>
              <a:rPr lang="en-CA" sz="2000" dirty="0"/>
              <a:t>  </a:t>
            </a:r>
            <a:r>
              <a:rPr lang="en-CA" sz="2000" dirty="0">
                <a:latin typeface="Times New Roman" pitchFamily="18" charset="0"/>
                <a:cs typeface="Times New Roman" pitchFamily="18" charset="0"/>
              </a:rPr>
              <a:t>(2, 5) </a:t>
            </a:r>
            <a:r>
              <a:rPr lang="en-CA" sz="2000" dirty="0"/>
              <a:t>→</a:t>
            </a:r>
            <a:r>
              <a:rPr lang="en-CA" sz="2000" dirty="0">
                <a:latin typeface="Times New Roman" pitchFamily="18" charset="0"/>
                <a:cs typeface="Times New Roman" pitchFamily="18" charset="0"/>
              </a:rPr>
              <a:t> (2, 4, 5)</a:t>
            </a:r>
          </a:p>
          <a:p>
            <a:pPr>
              <a:buNone/>
            </a:pPr>
            <a:r>
              <a:rPr lang="en-CA" sz="2000" dirty="0">
                <a:latin typeface="Times New Roman" pitchFamily="18" charset="0"/>
                <a:cs typeface="Times New Roman" pitchFamily="18" charset="0"/>
              </a:rPr>
              <a:t>		    0.587 &gt; 0.192 + 0.151  </a:t>
            </a:r>
            <a:br>
              <a:rPr lang="en-CA" sz="2000" dirty="0">
                <a:latin typeface="Times New Roman" pitchFamily="18" charset="0"/>
                <a:cs typeface="Times New Roman" pitchFamily="18" charset="0"/>
              </a:rPr>
            </a:br>
            <a:r>
              <a:rPr lang="en-CA" sz="2000" dirty="0">
                <a:latin typeface="Times New Roman" pitchFamily="18" charset="0"/>
                <a:cs typeface="Times New Roman" pitchFamily="18" charset="0"/>
              </a:rPr>
              <a:t>  (3, 5) </a:t>
            </a:r>
            <a:r>
              <a:rPr lang="en-CA" sz="2000" dirty="0"/>
              <a:t>→</a:t>
            </a:r>
            <a:r>
              <a:rPr lang="en-CA" sz="2000" dirty="0">
                <a:latin typeface="Times New Roman" pitchFamily="18" charset="0"/>
                <a:cs typeface="Times New Roman" pitchFamily="18" charset="0"/>
              </a:rPr>
              <a:t> (3, 4, 5)</a:t>
            </a:r>
          </a:p>
          <a:p>
            <a:pPr>
              <a:buNone/>
            </a:pPr>
            <a:r>
              <a:rPr lang="en-CA" sz="2000" dirty="0">
                <a:latin typeface="Times New Roman" pitchFamily="18" charset="0"/>
                <a:cs typeface="Times New Roman" pitchFamily="18" charset="0"/>
              </a:rPr>
              <a:t>		    0.522 &gt; 0.333 + 0.151</a:t>
            </a:r>
          </a:p>
          <a:p>
            <a:pPr>
              <a:buNone/>
            </a:pPr>
            <a:r>
              <a:rPr lang="en-CA" sz="2000" dirty="0">
                <a:latin typeface="Times New Roman" pitchFamily="18" charset="0"/>
                <a:cs typeface="Times New Roman" pitchFamily="18" charset="0"/>
              </a:rPr>
              <a:t>	</a:t>
            </a: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1907690"/>
            <a:ext cx="5073463" cy="4833679"/>
          </a:xfrm>
          <a:prstGeom prst="rect">
            <a:avLst/>
          </a:prstGeom>
          <a:noFill/>
        </p:spPr>
      </p:pic>
      <p:sp>
        <p:nvSpPr>
          <p:cNvPr id="15" name="Oval 14"/>
          <p:cNvSpPr/>
          <p:nvPr/>
        </p:nvSpPr>
        <p:spPr>
          <a:xfrm>
            <a:off x="3995310" y="2989872"/>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990199" y="2635738"/>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EAB631B6-0466-F0F4-4BE6-3F3C2A234585}"/>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B7A7F645-3A08-720E-7E52-9B4AB616AA9C}"/>
              </a:ext>
            </a:extLst>
          </p:cNvPr>
          <p:cNvSpPr>
            <a:spLocks noGrp="1"/>
          </p:cNvSpPr>
          <p:nvPr>
            <p:ph type="sldNum" sz="quarter" idx="11"/>
          </p:nvPr>
        </p:nvSpPr>
        <p:spPr/>
        <p:txBody>
          <a:bodyPr/>
          <a:lstStyle/>
          <a:p>
            <a:fld id="{009375D7-070A-4959-9224-FB5E66F2B1B3}" type="slidenum">
              <a:rPr lang="en-AU" smtClean="0"/>
              <a:pPr/>
              <a:t>136</a:t>
            </a:fld>
            <a:endParaRPr lang="en-AU"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extLst>
              <p:ext uri="{D42A27DB-BD31-4B8C-83A1-F6EECF244321}">
                <p14:modId xmlns:p14="http://schemas.microsoft.com/office/powerpoint/2010/main" val="396478551"/>
              </p:ext>
            </p:extLst>
          </p:nvPr>
        </p:nvGraphicFramePr>
        <p:xfrm>
          <a:off x="838200" y="2478087"/>
          <a:ext cx="4054475" cy="1901825"/>
        </p:xfrm>
        <a:graphic>
          <a:graphicData uri="http://schemas.openxmlformats.org/presentationml/2006/ole">
            <mc:AlternateContent xmlns:mc="http://schemas.openxmlformats.org/markup-compatibility/2006">
              <mc:Choice xmlns:v="urn:schemas-microsoft-com:vml" Requires="v">
                <p:oleObj name="Equation" r:id="rId2" imgW="2273040" imgH="1066680" progId="Equation.DSMT4">
                  <p:embed/>
                </p:oleObj>
              </mc:Choice>
              <mc:Fallback>
                <p:oleObj name="Equation" r:id="rId2" imgW="2273040" imgH="1066680" progId="Equation.DSMT4">
                  <p:embed/>
                  <p:pic>
                    <p:nvPicPr>
                      <p:cNvPr id="6963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78087"/>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000" dirty="0"/>
              <a:t>With the next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4</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p>
          <a:p>
            <a:pPr>
              <a:buNone/>
            </a:pPr>
            <a:endParaRPr lang="en-CA" sz="2000" baseline="-25000" dirty="0">
              <a:latin typeface="Times New Roman" pitchFamily="18" charset="0"/>
              <a:cs typeface="Times New Roman" pitchFamily="18" charset="0"/>
            </a:endParaRP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We update the table</a:t>
            </a:r>
            <a:endParaRPr lang="en-CA" sz="20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1907690"/>
            <a:ext cx="5073463" cy="4833679"/>
          </a:xfrm>
          <a:prstGeom prst="rect">
            <a:avLst/>
          </a:prstGeom>
          <a:noFill/>
        </p:spPr>
      </p:pic>
      <p:sp>
        <p:nvSpPr>
          <p:cNvPr id="15" name="Oval 14"/>
          <p:cNvSpPr/>
          <p:nvPr/>
        </p:nvSpPr>
        <p:spPr>
          <a:xfrm>
            <a:off x="3995310" y="3178057"/>
            <a:ext cx="936104"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9" name="Oval 18"/>
          <p:cNvSpPr/>
          <p:nvPr/>
        </p:nvSpPr>
        <p:spPr>
          <a:xfrm>
            <a:off x="3990199" y="2823923"/>
            <a:ext cx="936104"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A6C5AAB-4BAF-D454-60FD-C14619C292AE}"/>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389E680A-01C1-CE7D-F03D-3231145A4774}"/>
              </a:ext>
            </a:extLst>
          </p:cNvPr>
          <p:cNvSpPr>
            <a:spLocks noGrp="1"/>
          </p:cNvSpPr>
          <p:nvPr>
            <p:ph type="sldNum" sz="quarter" idx="11"/>
          </p:nvPr>
        </p:nvSpPr>
        <p:spPr/>
        <p:txBody>
          <a:bodyPr/>
          <a:lstStyle/>
          <a:p>
            <a:fld id="{009375D7-070A-4959-9224-FB5E66F2B1B3}" type="slidenum">
              <a:rPr lang="en-AU" smtClean="0"/>
              <a:pPr/>
              <a:t>137</a:t>
            </a:fld>
            <a:endParaRPr lang="en-AU"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extLst>
              <p:ext uri="{D42A27DB-BD31-4B8C-83A1-F6EECF244321}">
                <p14:modId xmlns:p14="http://schemas.microsoft.com/office/powerpoint/2010/main" val="2027368440"/>
              </p:ext>
            </p:extLst>
          </p:nvPr>
        </p:nvGraphicFramePr>
        <p:xfrm>
          <a:off x="851092" y="2003976"/>
          <a:ext cx="4054475" cy="1901825"/>
        </p:xfrm>
        <a:graphic>
          <a:graphicData uri="http://schemas.openxmlformats.org/presentationml/2006/ole">
            <mc:AlternateContent xmlns:mc="http://schemas.openxmlformats.org/markup-compatibility/2006">
              <mc:Choice xmlns:v="urn:schemas-microsoft-com:vml" Requires="v">
                <p:oleObj name="Equation" r:id="rId2" imgW="2273040" imgH="1066680" progId="Equation.DSMT4">
                  <p:embed/>
                </p:oleObj>
              </mc:Choice>
              <mc:Fallback>
                <p:oleObj name="Equation" r:id="rId2" imgW="2273040" imgH="1066680" progId="Equation.DSMT4">
                  <p:embed/>
                  <p:pic>
                    <p:nvPicPr>
                      <p:cNvPr id="6963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92" y="2003976"/>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With the last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5</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p>
          <a:p>
            <a:pPr>
              <a:buNone/>
            </a:pPr>
            <a:endParaRPr lang="en-CA" sz="2000" baseline="-25000" dirty="0">
              <a:latin typeface="Times New Roman" pitchFamily="18" charset="0"/>
              <a:cs typeface="Times New Roman" pitchFamily="18" charset="0"/>
            </a:endParaRPr>
          </a:p>
          <a:p>
            <a:pPr>
              <a:buNone/>
            </a:pPr>
            <a:endParaRPr lang="en-CA" sz="2000" dirty="0"/>
          </a:p>
          <a:p>
            <a:pPr>
              <a:buNone/>
            </a:pPr>
            <a:endParaRPr lang="en-CA" sz="2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There are three shorter paths:</a:t>
            </a:r>
            <a:br>
              <a:rPr lang="en-CA" sz="2000" dirty="0"/>
            </a:br>
            <a:r>
              <a:rPr lang="en-CA" sz="2000" dirty="0"/>
              <a:t>  </a:t>
            </a:r>
            <a:r>
              <a:rPr lang="en-CA" sz="2000" dirty="0">
                <a:latin typeface="Times New Roman" pitchFamily="18" charset="0"/>
                <a:cs typeface="Times New Roman" pitchFamily="18" charset="0"/>
              </a:rPr>
              <a:t>(4, 1) </a:t>
            </a:r>
            <a:r>
              <a:rPr lang="en-CA" sz="2000" dirty="0"/>
              <a:t>→</a:t>
            </a:r>
            <a:r>
              <a:rPr lang="en-CA" sz="2000" dirty="0">
                <a:latin typeface="Times New Roman" pitchFamily="18" charset="0"/>
                <a:cs typeface="Times New Roman" pitchFamily="18" charset="0"/>
              </a:rPr>
              <a:t> (4, 5, 1)</a:t>
            </a:r>
          </a:p>
          <a:p>
            <a:pPr>
              <a:buNone/>
            </a:pPr>
            <a:r>
              <a:rPr lang="en-CA" sz="2000" dirty="0">
                <a:latin typeface="Times New Roman" pitchFamily="18" charset="0"/>
                <a:cs typeface="Times New Roman" pitchFamily="18" charset="0"/>
              </a:rPr>
              <a:t>		0.901 &gt; 0.151 + 0.555 = 0.706</a:t>
            </a:r>
            <a:br>
              <a:rPr lang="en-CA" sz="2000" dirty="0">
                <a:latin typeface="Times New Roman" pitchFamily="18" charset="0"/>
                <a:cs typeface="Times New Roman" pitchFamily="18" charset="0"/>
              </a:rPr>
            </a:br>
            <a:r>
              <a:rPr lang="en-CA" sz="2000" dirty="0">
                <a:latin typeface="Times New Roman" pitchFamily="18" charset="0"/>
                <a:cs typeface="Times New Roman" pitchFamily="18" charset="0"/>
              </a:rPr>
              <a:t>  (4, 2) </a:t>
            </a:r>
            <a:r>
              <a:rPr lang="en-CA" sz="2000" dirty="0"/>
              <a:t>→</a:t>
            </a:r>
            <a:r>
              <a:rPr lang="en-CA" sz="2000" dirty="0">
                <a:latin typeface="Times New Roman" pitchFamily="18" charset="0"/>
                <a:cs typeface="Times New Roman" pitchFamily="18" charset="0"/>
              </a:rPr>
              <a:t> (4, 5, 2)</a:t>
            </a:r>
          </a:p>
          <a:p>
            <a:pPr>
              <a:buNone/>
            </a:pPr>
            <a:r>
              <a:rPr lang="en-CA" sz="2000" dirty="0">
                <a:latin typeface="Times New Roman" pitchFamily="18" charset="0"/>
                <a:cs typeface="Times New Roman" pitchFamily="18" charset="0"/>
              </a:rPr>
              <a:t>		0.668 &gt; 0.151 + 0.119 = 0.270</a:t>
            </a:r>
          </a:p>
          <a:p>
            <a:pPr>
              <a:buNone/>
            </a:pPr>
            <a:r>
              <a:rPr lang="en-CA" sz="2000" dirty="0">
                <a:latin typeface="Times New Roman" pitchFamily="18" charset="0"/>
                <a:cs typeface="Times New Roman" pitchFamily="18" charset="0"/>
              </a:rPr>
              <a:t> (4, 3) </a:t>
            </a:r>
            <a:r>
              <a:rPr lang="en-CA" sz="2000" dirty="0"/>
              <a:t>→</a:t>
            </a:r>
            <a:r>
              <a:rPr lang="en-CA" sz="2000" dirty="0">
                <a:latin typeface="Times New Roman" pitchFamily="18" charset="0"/>
                <a:cs typeface="Times New Roman" pitchFamily="18" charset="0"/>
              </a:rPr>
              <a:t> (4, 5, 3)</a:t>
            </a:r>
          </a:p>
          <a:p>
            <a:pPr>
              <a:buNone/>
            </a:pPr>
            <a:r>
              <a:rPr lang="en-CA" sz="2000" dirty="0">
                <a:latin typeface="Times New Roman" pitchFamily="18" charset="0"/>
                <a:cs typeface="Times New Roman" pitchFamily="18" charset="0"/>
              </a:rPr>
              <a:t>		0.656 &gt; 0.151 + 0.310 = 0.461</a:t>
            </a: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1907690"/>
            <a:ext cx="5073463" cy="4833679"/>
          </a:xfrm>
          <a:prstGeom prst="rect">
            <a:avLst/>
          </a:prstGeom>
          <a:noFill/>
        </p:spPr>
      </p:pic>
      <p:sp>
        <p:nvSpPr>
          <p:cNvPr id="19" name="Oval 18"/>
          <p:cNvSpPr/>
          <p:nvPr/>
        </p:nvSpPr>
        <p:spPr>
          <a:xfrm>
            <a:off x="838200" y="3080909"/>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1610699" y="3091926"/>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83198" y="3102943"/>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544792B9-E975-82C9-32E5-84A6DAB09884}"/>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9570D57F-5F6C-704C-6528-60A4B2A505DE}"/>
              </a:ext>
            </a:extLst>
          </p:cNvPr>
          <p:cNvSpPr>
            <a:spLocks noGrp="1"/>
          </p:cNvSpPr>
          <p:nvPr>
            <p:ph type="sldNum" sz="quarter" idx="11"/>
          </p:nvPr>
        </p:nvSpPr>
        <p:spPr/>
        <p:txBody>
          <a:bodyPr/>
          <a:lstStyle/>
          <a:p>
            <a:fld id="{009375D7-070A-4959-9224-FB5E66F2B1B3}" type="slidenum">
              <a:rPr lang="en-AU" smtClean="0"/>
              <a:pPr/>
              <a:t>138</a:t>
            </a:fld>
            <a:endParaRPr lang="en-AU"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5" name="Object 2"/>
          <p:cNvGraphicFramePr>
            <a:graphicFrameLocks noChangeAspect="1"/>
          </p:cNvGraphicFramePr>
          <p:nvPr>
            <p:extLst>
              <p:ext uri="{D42A27DB-BD31-4B8C-83A1-F6EECF244321}">
                <p14:modId xmlns:p14="http://schemas.microsoft.com/office/powerpoint/2010/main" val="1961898667"/>
              </p:ext>
            </p:extLst>
          </p:nvPr>
        </p:nvGraphicFramePr>
        <p:xfrm>
          <a:off x="851092" y="2478087"/>
          <a:ext cx="4054475" cy="1901825"/>
        </p:xfrm>
        <a:graphic>
          <a:graphicData uri="http://schemas.openxmlformats.org/presentationml/2006/ole">
            <mc:AlternateContent xmlns:mc="http://schemas.openxmlformats.org/markup-compatibility/2006">
              <mc:Choice xmlns:v="urn:schemas-microsoft-com:vml" Requires="v">
                <p:oleObj name="Equation" r:id="rId2" imgW="2273040" imgH="1066680" progId="Equation.DSMT4">
                  <p:embed/>
                </p:oleObj>
              </mc:Choice>
              <mc:Fallback>
                <p:oleObj name="Equation" r:id="rId2" imgW="2273040" imgH="1066680" progId="Equation.DSMT4">
                  <p:embed/>
                  <p:pic>
                    <p:nvPicPr>
                      <p:cNvPr id="6963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92" y="2478087"/>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With the last pass, </a:t>
            </a:r>
            <a:r>
              <a:rPr lang="en-CA" sz="2400" i="1" dirty="0">
                <a:latin typeface="Times New Roman" pitchFamily="18" charset="0"/>
                <a:cs typeface="Times New Roman" pitchFamily="18" charset="0"/>
              </a:rPr>
              <a:t>k</a:t>
            </a:r>
            <a:r>
              <a:rPr lang="en-CA" sz="2400" dirty="0">
                <a:latin typeface="Times New Roman" pitchFamily="18" charset="0"/>
                <a:cs typeface="Times New Roman" pitchFamily="18" charset="0"/>
              </a:rPr>
              <a:t> = 5</a:t>
            </a:r>
            <a:r>
              <a:rPr lang="en-CA" sz="2400" dirty="0"/>
              <a:t>, we attempt passing through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5</a:t>
            </a:r>
          </a:p>
          <a:p>
            <a:pPr>
              <a:buNone/>
            </a:pPr>
            <a:endParaRPr lang="en-CA" sz="2400" baseline="-25000" dirty="0">
              <a:latin typeface="Times New Roman" pitchFamily="18" charset="0"/>
              <a:cs typeface="Times New Roman" pitchFamily="18" charset="0"/>
            </a:endParaRPr>
          </a:p>
          <a:p>
            <a:pPr>
              <a:buNone/>
            </a:pPr>
            <a:endParaRPr lang="en-CA" sz="2400" baseline="-25000" dirty="0">
              <a:latin typeface="Times New Roman" pitchFamily="18" charset="0"/>
              <a:cs typeface="Times New Roman" pitchFamily="18" charset="0"/>
            </a:endParaRPr>
          </a:p>
          <a:p>
            <a:pPr>
              <a:buNone/>
            </a:pPr>
            <a:endParaRPr lang="en-CA" sz="2400" dirty="0"/>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r>
              <a:rPr lang="en-CA" sz="2400" dirty="0"/>
              <a:t>We update the table</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1907690"/>
            <a:ext cx="5073463" cy="4833679"/>
          </a:xfrm>
          <a:prstGeom prst="rect">
            <a:avLst/>
          </a:prstGeom>
          <a:noFill/>
        </p:spPr>
      </p:pic>
      <p:sp>
        <p:nvSpPr>
          <p:cNvPr id="19" name="Oval 18"/>
          <p:cNvSpPr/>
          <p:nvPr/>
        </p:nvSpPr>
        <p:spPr>
          <a:xfrm>
            <a:off x="838200" y="3555020"/>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1610699" y="3566037"/>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2383198" y="3577054"/>
            <a:ext cx="936104"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6C6437FE-21CE-7305-3BD7-9F96DD54A70D}"/>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DD80DAB9-0EF5-AAED-9E2E-579A2165EE74}"/>
              </a:ext>
            </a:extLst>
          </p:cNvPr>
          <p:cNvSpPr>
            <a:spLocks noGrp="1"/>
          </p:cNvSpPr>
          <p:nvPr>
            <p:ph type="sldNum" sz="quarter" idx="11"/>
          </p:nvPr>
        </p:nvSpPr>
        <p:spPr/>
        <p:txBody>
          <a:bodyPr/>
          <a:lstStyle/>
          <a:p>
            <a:fld id="{009375D7-070A-4959-9224-FB5E66F2B1B3}" type="slidenum">
              <a:rPr lang="en-AU" smtClean="0"/>
              <a:pPr/>
              <a:t>139</a:t>
            </a:fld>
            <a:endParaRPr lang="en-A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Are we guaranteed that any other path we are currently aware of is also going to be the shortest path?</a:t>
            </a:r>
          </a:p>
        </p:txBody>
      </p:sp>
      <p:pic>
        <p:nvPicPr>
          <p:cNvPr id="5" name="Picture 4"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3068961"/>
            <a:ext cx="4104456"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426722" y="3886449"/>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文本框 6">
            <a:extLst>
              <a:ext uri="{FF2B5EF4-FFF2-40B4-BE49-F238E27FC236}">
                <a16:creationId xmlns:a16="http://schemas.microsoft.com/office/drawing/2014/main" id="{832C2140-4262-405B-922B-19D688AF8E1A}"/>
              </a:ext>
            </a:extLst>
          </p:cNvPr>
          <p:cNvSpPr txBox="1"/>
          <p:nvPr/>
        </p:nvSpPr>
        <p:spPr>
          <a:xfrm>
            <a:off x="3796937" y="2607296"/>
            <a:ext cx="1064794" cy="461665"/>
          </a:xfrm>
          <a:prstGeom prst="rect">
            <a:avLst/>
          </a:prstGeom>
          <a:noFill/>
        </p:spPr>
        <p:txBody>
          <a:bodyPr wrap="square">
            <a:spAutoFit/>
          </a:bodyPr>
          <a:lstStyle/>
          <a:p>
            <a:r>
              <a:rPr lang="en-US" altLang="zh-CN" sz="2400" dirty="0"/>
              <a:t>No. </a:t>
            </a:r>
            <a:endParaRPr lang="zh-CN" altLang="en-US" sz="2400" dirty="0"/>
          </a:p>
        </p:txBody>
      </p:sp>
      <p:sp>
        <p:nvSpPr>
          <p:cNvPr id="4" name="Footer Placeholder 3">
            <a:extLst>
              <a:ext uri="{FF2B5EF4-FFF2-40B4-BE49-F238E27FC236}">
                <a16:creationId xmlns:a16="http://schemas.microsoft.com/office/drawing/2014/main" id="{BC01BF33-B1AC-A4A6-7074-75FE26BB5530}"/>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E0B612F0-A647-B8EE-C037-D49A813ED735}"/>
              </a:ext>
            </a:extLst>
          </p:cNvPr>
          <p:cNvSpPr>
            <a:spLocks noGrp="1"/>
          </p:cNvSpPr>
          <p:nvPr>
            <p:ph type="sldNum" sz="quarter" idx="11"/>
          </p:nvPr>
        </p:nvSpPr>
        <p:spPr/>
        <p:txBody>
          <a:bodyPr/>
          <a:lstStyle/>
          <a:p>
            <a:fld id="{009375D7-070A-4959-9224-FB5E66F2B1B3}" type="slidenum">
              <a:rPr lang="en-AU" smtClean="0"/>
              <a:pPr/>
              <a:t>14</a:t>
            </a:fld>
            <a:endParaRPr lang="en-AU" dirty="0"/>
          </a:p>
        </p:txBody>
      </p:sp>
    </p:spTree>
    <p:extLst>
      <p:ext uri="{BB962C8B-B14F-4D97-AF65-F5344CB8AC3E}">
        <p14:creationId xmlns:p14="http://schemas.microsoft.com/office/powerpoint/2010/main" val="11725675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Thus, we have a table of all shortest paths:</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1907690"/>
            <a:ext cx="5073463" cy="4833679"/>
          </a:xfrm>
          <a:prstGeom prst="rect">
            <a:avLst/>
          </a:prstGeom>
          <a:noFill/>
        </p:spPr>
      </p:pic>
      <p:graphicFrame>
        <p:nvGraphicFramePr>
          <p:cNvPr id="73731" name="Object 2"/>
          <p:cNvGraphicFramePr>
            <a:graphicFrameLocks noChangeAspect="1"/>
          </p:cNvGraphicFramePr>
          <p:nvPr>
            <p:extLst>
              <p:ext uri="{D42A27DB-BD31-4B8C-83A1-F6EECF244321}">
                <p14:modId xmlns:p14="http://schemas.microsoft.com/office/powerpoint/2010/main" val="3269861026"/>
              </p:ext>
            </p:extLst>
          </p:nvPr>
        </p:nvGraphicFramePr>
        <p:xfrm>
          <a:off x="838200" y="2707914"/>
          <a:ext cx="4054475" cy="1901825"/>
        </p:xfrm>
        <a:graphic>
          <a:graphicData uri="http://schemas.openxmlformats.org/presentationml/2006/ole">
            <mc:AlternateContent xmlns:mc="http://schemas.openxmlformats.org/markup-compatibility/2006">
              <mc:Choice xmlns:v="urn:schemas-microsoft-com:vml" Requires="v">
                <p:oleObj name="Equation" r:id="rId3" imgW="2273040" imgH="1066680" progId="Equation.DSMT4">
                  <p:embed/>
                </p:oleObj>
              </mc:Choice>
              <mc:Fallback>
                <p:oleObj name="Equation" r:id="rId3" imgW="2273040" imgH="1066680" progId="Equation.DSMT4">
                  <p:embed/>
                  <p:pic>
                    <p:nvPicPr>
                      <p:cNvPr id="737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07914"/>
                        <a:ext cx="4054475"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5D2A5271-16FB-4831-5D5E-50AAE6249738}"/>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146B4802-C6B6-CEF8-31E4-6F239B5C28E2}"/>
              </a:ext>
            </a:extLst>
          </p:cNvPr>
          <p:cNvSpPr>
            <a:spLocks noGrp="1"/>
          </p:cNvSpPr>
          <p:nvPr>
            <p:ph type="sldNum" sz="quarter" idx="11"/>
          </p:nvPr>
        </p:nvSpPr>
        <p:spPr/>
        <p:txBody>
          <a:bodyPr/>
          <a:lstStyle/>
          <a:p>
            <a:fld id="{009375D7-070A-4959-9224-FB5E66F2B1B3}" type="slidenum">
              <a:rPr lang="en-AU" smtClean="0"/>
              <a:pPr/>
              <a:t>140</a:t>
            </a:fld>
            <a:endParaRPr lang="en-AU"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normAutofit/>
          </a:bodyPr>
          <a:lstStyle/>
          <a:p>
            <a:pPr>
              <a:buNone/>
            </a:pPr>
            <a:r>
              <a:rPr lang="en-CA" sz="2400" dirty="0"/>
              <a:t>This algorithm finds the shortest distances, but what are the paths corresponding to those shortest distances?</a:t>
            </a:r>
          </a:p>
          <a:p>
            <a:pPr>
              <a:buNone/>
            </a:pPr>
            <a:endParaRPr lang="en-CA" sz="2400" dirty="0"/>
          </a:p>
          <a:p>
            <a:pPr>
              <a:buNone/>
            </a:pPr>
            <a:r>
              <a:rPr lang="en-CA" sz="2400" dirty="0"/>
              <a:t>Recall that with Dijkstra’s algorithm, we could find the shortest paths by recording the previous node</a:t>
            </a:r>
            <a:r>
              <a:rPr lang="en-US" altLang="zh-CN" sz="2400" dirty="0"/>
              <a:t>.</a:t>
            </a:r>
            <a:r>
              <a:rPr lang="zh-CN" altLang="en-US" sz="2400" dirty="0"/>
              <a:t> </a:t>
            </a:r>
            <a:endParaRPr lang="en-CA" sz="2400" dirty="0"/>
          </a:p>
          <a:p>
            <a:pPr>
              <a:buNone/>
            </a:pPr>
            <a:endParaRPr lang="en-CA" sz="2400" dirty="0"/>
          </a:p>
          <a:p>
            <a:pPr>
              <a:buNone/>
            </a:pPr>
            <a:r>
              <a:rPr lang="en-CA" sz="2400" dirty="0"/>
              <a:t>You would start at the end and work your way back… (AKA. </a:t>
            </a:r>
            <a:r>
              <a:rPr lang="en-CA" sz="2400" dirty="0">
                <a:solidFill>
                  <a:srgbClr val="0070C0"/>
                </a:solidFill>
              </a:rPr>
              <a:t>Back-tracking</a:t>
            </a:r>
            <a:r>
              <a:rPr lang="en-CA" sz="2400" dirty="0"/>
              <a:t>)</a:t>
            </a:r>
          </a:p>
        </p:txBody>
      </p:sp>
      <p:sp>
        <p:nvSpPr>
          <p:cNvPr id="4" name="Footer Placeholder 3">
            <a:extLst>
              <a:ext uri="{FF2B5EF4-FFF2-40B4-BE49-F238E27FC236}">
                <a16:creationId xmlns:a16="http://schemas.microsoft.com/office/drawing/2014/main" id="{EC681254-30ED-DC30-AF58-B88D2AE0C7F1}"/>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666AE34-99B3-6FAB-93E2-D99AB843AEDA}"/>
              </a:ext>
            </a:extLst>
          </p:cNvPr>
          <p:cNvSpPr>
            <a:spLocks noGrp="1"/>
          </p:cNvSpPr>
          <p:nvPr>
            <p:ph type="sldNum" sz="quarter" idx="11"/>
          </p:nvPr>
        </p:nvSpPr>
        <p:spPr/>
        <p:txBody>
          <a:bodyPr/>
          <a:lstStyle/>
          <a:p>
            <a:fld id="{009375D7-070A-4959-9224-FB5E66F2B1B3}" type="slidenum">
              <a:rPr lang="en-AU" smtClean="0"/>
              <a:pPr/>
              <a:t>141</a:t>
            </a:fld>
            <a:endParaRPr lang="en-AU"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normAutofit/>
          </a:bodyPr>
          <a:lstStyle/>
          <a:p>
            <a:pPr>
              <a:buNone/>
            </a:pPr>
            <a:r>
              <a:rPr lang="en-CA" sz="2400" dirty="0"/>
              <a:t>	Suppose the shortest path from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a:t>
            </a:r>
            <a:r>
              <a:rPr lang="en-CA" sz="2400" dirty="0"/>
              <a:t> is as follows:  </a:t>
            </a:r>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3071665" y="2204865"/>
            <a:ext cx="6265863" cy="2522537"/>
          </a:xfrm>
          <a:prstGeom prst="rect">
            <a:avLst/>
          </a:prstGeom>
          <a:noFill/>
        </p:spPr>
      </p:pic>
      <p:sp>
        <p:nvSpPr>
          <p:cNvPr id="4" name="Footer Placeholder 3">
            <a:extLst>
              <a:ext uri="{FF2B5EF4-FFF2-40B4-BE49-F238E27FC236}">
                <a16:creationId xmlns:a16="http://schemas.microsoft.com/office/drawing/2014/main" id="{FAD85D75-A5D1-72CF-C69F-DC73252654F5}"/>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DD41BBC-1208-54E8-14FB-8732C577F777}"/>
              </a:ext>
            </a:extLst>
          </p:cNvPr>
          <p:cNvSpPr>
            <a:spLocks noGrp="1"/>
          </p:cNvSpPr>
          <p:nvPr>
            <p:ph type="sldNum" sz="quarter" idx="11"/>
          </p:nvPr>
        </p:nvSpPr>
        <p:spPr/>
        <p:txBody>
          <a:bodyPr/>
          <a:lstStyle/>
          <a:p>
            <a:fld id="{009375D7-070A-4959-9224-FB5E66F2B1B3}" type="slidenum">
              <a:rPr lang="en-AU" smtClean="0"/>
              <a:pPr/>
              <a:t>142</a:t>
            </a:fld>
            <a:endParaRPr lang="en-AU"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noAutofit/>
          </a:bodyPr>
          <a:lstStyle/>
          <a:p>
            <a:pPr>
              <a:buNone/>
            </a:pPr>
            <a:r>
              <a:rPr lang="en-CA" sz="2000" dirty="0"/>
              <a:t>Is this path consists of  </a:t>
            </a:r>
            <a:r>
              <a:rPr lang="en-CA" sz="2000" dirty="0">
                <a:latin typeface="Times New Roman" pitchFamily="18" charset="0"/>
                <a:cs typeface="Times New Roman" pitchFamily="18" charset="0"/>
              </a:rPr>
              <a:t>(</a:t>
            </a:r>
            <a:r>
              <a:rPr lang="en-CA" sz="2000" i="1" dirty="0">
                <a:latin typeface="Times New Roman" pitchFamily="18" charset="0"/>
                <a:cs typeface="Times New Roman" pitchFamily="18" charset="0"/>
              </a:rPr>
              <a:t>v</a:t>
            </a:r>
            <a:r>
              <a:rPr lang="en-CA" sz="2000" i="1" baseline="-25000" dirty="0">
                <a:latin typeface="Times New Roman" pitchFamily="18" charset="0"/>
                <a:cs typeface="Times New Roman" pitchFamily="18" charset="0"/>
              </a:rPr>
              <a:t>i</a:t>
            </a:r>
            <a:r>
              <a:rPr lang="en-CA" sz="2000" dirty="0">
                <a:latin typeface="Times New Roman" pitchFamily="18" charset="0"/>
                <a:cs typeface="Times New Roman" pitchFamily="18" charset="0"/>
              </a:rPr>
              <a:t>,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r>
              <a:rPr lang="en-CA" sz="2000" dirty="0">
                <a:latin typeface="Times New Roman" pitchFamily="18" charset="0"/>
                <a:cs typeface="Times New Roman" pitchFamily="18" charset="0"/>
              </a:rPr>
              <a:t>)</a:t>
            </a:r>
            <a:r>
              <a:rPr lang="en-CA" sz="2000" dirty="0"/>
              <a:t> and </a:t>
            </a:r>
            <a:r>
              <a:rPr lang="en-CA" sz="2000" dirty="0">
                <a:solidFill>
                  <a:srgbClr val="FF0000"/>
                </a:solidFill>
              </a:rPr>
              <a:t>the shortest path from </a:t>
            </a:r>
            <a:r>
              <a:rPr lang="en-CA" sz="2000" i="1" dirty="0">
                <a:solidFill>
                  <a:srgbClr val="FF0000"/>
                </a:solidFill>
                <a:latin typeface="Times New Roman" pitchFamily="18" charset="0"/>
                <a:cs typeface="Times New Roman" pitchFamily="18" charset="0"/>
              </a:rPr>
              <a:t>v</a:t>
            </a:r>
            <a:r>
              <a:rPr lang="en-CA" sz="2000" baseline="-25000" dirty="0">
                <a:solidFill>
                  <a:srgbClr val="FF0000"/>
                </a:solidFill>
                <a:latin typeface="Times New Roman" pitchFamily="18" charset="0"/>
                <a:cs typeface="Times New Roman" pitchFamily="18" charset="0"/>
              </a:rPr>
              <a:t>5</a:t>
            </a:r>
            <a:r>
              <a:rPr lang="en-CA" sz="2000" dirty="0">
                <a:solidFill>
                  <a:srgbClr val="FF0000"/>
                </a:solidFill>
              </a:rPr>
              <a:t> to </a:t>
            </a:r>
            <a:r>
              <a:rPr lang="en-CA" sz="2000" i="1" dirty="0">
                <a:solidFill>
                  <a:srgbClr val="FF0000"/>
                </a:solidFill>
                <a:latin typeface="Times New Roman" pitchFamily="18" charset="0"/>
                <a:cs typeface="Times New Roman" pitchFamily="18" charset="0"/>
              </a:rPr>
              <a:t>v</a:t>
            </a:r>
            <a:r>
              <a:rPr lang="en-CA" sz="2000" i="1" baseline="-25000" dirty="0">
                <a:solidFill>
                  <a:srgbClr val="FF0000"/>
                </a:solidFill>
                <a:latin typeface="Times New Roman" pitchFamily="18" charset="0"/>
                <a:cs typeface="Times New Roman" pitchFamily="18" charset="0"/>
              </a:rPr>
              <a:t>j</a:t>
            </a:r>
            <a:r>
              <a:rPr lang="en-CA" sz="2000" dirty="0"/>
              <a:t>?</a:t>
            </a:r>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marL="1800" lvl="1" indent="0">
              <a:buNone/>
            </a:pPr>
            <a:r>
              <a:rPr lang="en-CA" sz="2000" dirty="0"/>
              <a:t>If there was a shorter path from </a:t>
            </a:r>
            <a:r>
              <a:rPr lang="en-CA" sz="2000" i="1" dirty="0">
                <a:latin typeface="Times New Roman" pitchFamily="18" charset="0"/>
                <a:cs typeface="Times New Roman" pitchFamily="18" charset="0"/>
              </a:rPr>
              <a:t>v</a:t>
            </a:r>
            <a:r>
              <a:rPr lang="en-CA" sz="2000" i="1" baseline="-25000" dirty="0">
                <a:latin typeface="Times New Roman" pitchFamily="18" charset="0"/>
                <a:cs typeface="Times New Roman" pitchFamily="18" charset="0"/>
              </a:rPr>
              <a:t>i</a:t>
            </a:r>
            <a:r>
              <a:rPr lang="en-CA" sz="2000" dirty="0"/>
              <a:t> to </a:t>
            </a:r>
            <a:r>
              <a:rPr lang="en-CA" sz="2000" i="1" dirty="0">
                <a:latin typeface="Times New Roman" pitchFamily="18" charset="0"/>
                <a:cs typeface="Times New Roman" pitchFamily="18" charset="0"/>
              </a:rPr>
              <a:t>v</a:t>
            </a:r>
            <a:r>
              <a:rPr lang="en-CA" sz="2000" i="1" baseline="-25000" dirty="0">
                <a:latin typeface="Times New Roman" pitchFamily="18" charset="0"/>
                <a:cs typeface="Times New Roman" pitchFamily="18" charset="0"/>
              </a:rPr>
              <a:t>j</a:t>
            </a:r>
            <a:r>
              <a:rPr lang="en-CA" sz="2000" dirty="0"/>
              <a:t>  through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r>
              <a:rPr lang="en-CA" sz="2000" dirty="0"/>
              <a:t> that didn’t follow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2</a:t>
            </a:r>
            <a:r>
              <a:rPr lang="en-CA" sz="2000" dirty="0"/>
              <a:t>,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13</a:t>
            </a:r>
            <a:r>
              <a:rPr lang="en-CA" sz="2000" dirty="0"/>
              <a:t>, </a:t>
            </a:r>
            <a:r>
              <a:rPr lang="en-CA" sz="2000" i="1" dirty="0"/>
              <a:t>etc.</a:t>
            </a:r>
            <a:r>
              <a:rPr lang="en-CA" sz="2000" dirty="0"/>
              <a:t>, then we would also find a shorter path from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r>
              <a:rPr lang="en-CA" sz="2000" dirty="0"/>
              <a:t> to </a:t>
            </a:r>
            <a:r>
              <a:rPr lang="en-CA" sz="2000" i="1" dirty="0">
                <a:latin typeface="Times New Roman" pitchFamily="18" charset="0"/>
                <a:cs typeface="Times New Roman" pitchFamily="18" charset="0"/>
              </a:rPr>
              <a:t>v</a:t>
            </a:r>
            <a:r>
              <a:rPr lang="en-CA" sz="2000" i="1" baseline="-25000" dirty="0">
                <a:latin typeface="Times New Roman" pitchFamily="18" charset="0"/>
                <a:cs typeface="Times New Roman" pitchFamily="18" charset="0"/>
              </a:rPr>
              <a:t>j</a:t>
            </a:r>
            <a:endParaRPr lang="en-CA" sz="2000" dirty="0"/>
          </a:p>
        </p:txBody>
      </p:sp>
      <p:pic>
        <p:nvPicPr>
          <p:cNvPr id="52227" name="Picture 3" descr="C:\Users\dwharder\Desktop\k1.png"/>
          <p:cNvPicPr>
            <a:picLocks noChangeAspect="1" noChangeArrowheads="1"/>
          </p:cNvPicPr>
          <p:nvPr/>
        </p:nvPicPr>
        <p:blipFill>
          <a:blip r:embed="rId2" cstate="print"/>
          <a:srcRect/>
          <a:stretch>
            <a:fillRect/>
          </a:stretch>
        </p:blipFill>
        <p:spPr bwMode="auto">
          <a:xfrm>
            <a:off x="3071665" y="2204865"/>
            <a:ext cx="6265863" cy="2522537"/>
          </a:xfrm>
          <a:prstGeom prst="rect">
            <a:avLst/>
          </a:prstGeom>
          <a:noFill/>
        </p:spPr>
      </p:pic>
      <p:sp>
        <p:nvSpPr>
          <p:cNvPr id="4" name="Footer Placeholder 3">
            <a:extLst>
              <a:ext uri="{FF2B5EF4-FFF2-40B4-BE49-F238E27FC236}">
                <a16:creationId xmlns:a16="http://schemas.microsoft.com/office/drawing/2014/main" id="{903785EE-EF40-B8F7-5F47-52D52EEC7DE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6567FC3E-7BF7-6B02-19DC-B04EF6512CEE}"/>
              </a:ext>
            </a:extLst>
          </p:cNvPr>
          <p:cNvSpPr>
            <a:spLocks noGrp="1"/>
          </p:cNvSpPr>
          <p:nvPr>
            <p:ph type="sldNum" sz="quarter" idx="11"/>
          </p:nvPr>
        </p:nvSpPr>
        <p:spPr/>
        <p:txBody>
          <a:bodyPr/>
          <a:lstStyle/>
          <a:p>
            <a:fld id="{009375D7-070A-4959-9224-FB5E66F2B1B3}" type="slidenum">
              <a:rPr lang="en-AU" smtClean="0"/>
              <a:pPr/>
              <a:t>143</a:t>
            </a:fld>
            <a:endParaRPr lang="en-AU"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lstStyle/>
          <a:p>
            <a:pPr>
              <a:buNone/>
            </a:pPr>
            <a:r>
              <a:rPr lang="en-CA" sz="2400" dirty="0"/>
              <a:t>Now, suppose we have the shortest path from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i</a:t>
            </a:r>
            <a:r>
              <a:rPr lang="en-CA" sz="2400" dirty="0"/>
              <a:t> to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j</a:t>
            </a:r>
            <a:r>
              <a:rPr lang="en-CA" sz="2400" dirty="0"/>
              <a:t> which passes through the vertices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latin typeface="Times New Roman" pitchFamily="18" charset="0"/>
                <a:cs typeface="Times New Roman" pitchFamily="18" charset="0"/>
              </a:rPr>
              <a:t>,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r>
              <a:rPr lang="en-CA" sz="2400" dirty="0">
                <a:latin typeface="Times New Roman" pitchFamily="18" charset="0"/>
                <a:cs typeface="Times New Roman" pitchFamily="18" charset="0"/>
              </a:rPr>
              <a:t>, …,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baseline="-25000" dirty="0">
                <a:latin typeface="Times New Roman" pitchFamily="18" charset="0"/>
                <a:cs typeface="Times New Roman" pitchFamily="18" charset="0"/>
              </a:rPr>
              <a:t>–1</a:t>
            </a:r>
            <a:endParaRPr lang="en-CA" sz="2400" dirty="0"/>
          </a:p>
          <a:p>
            <a:pPr lvl="1"/>
            <a:r>
              <a:rPr lang="en-CA" sz="2000" dirty="0"/>
              <a:t>In this example, the next vertex in the path is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endParaRPr lang="en-CA" sz="2000" dirty="0"/>
          </a:p>
          <a:p>
            <a:pPr>
              <a:buNone/>
            </a:pPr>
            <a:endParaRPr lang="en-CA" dirty="0"/>
          </a:p>
          <a:p>
            <a:pPr>
              <a:buNone/>
            </a:pPr>
            <a:endParaRPr lang="en-CA"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3080483" y="2780290"/>
            <a:ext cx="6267600" cy="3240999"/>
          </a:xfrm>
          <a:prstGeom prst="rect">
            <a:avLst/>
          </a:prstGeom>
          <a:noFill/>
        </p:spPr>
      </p:pic>
      <p:sp>
        <p:nvSpPr>
          <p:cNvPr id="4" name="Footer Placeholder 3">
            <a:extLst>
              <a:ext uri="{FF2B5EF4-FFF2-40B4-BE49-F238E27FC236}">
                <a16:creationId xmlns:a16="http://schemas.microsoft.com/office/drawing/2014/main" id="{001AD8BD-5275-F764-7420-2AD6C15D181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44A8008-6C7E-611E-2643-83199D9AA475}"/>
              </a:ext>
            </a:extLst>
          </p:cNvPr>
          <p:cNvSpPr>
            <a:spLocks noGrp="1"/>
          </p:cNvSpPr>
          <p:nvPr>
            <p:ph type="sldNum" sz="quarter" idx="11"/>
          </p:nvPr>
        </p:nvSpPr>
        <p:spPr/>
        <p:txBody>
          <a:bodyPr/>
          <a:lstStyle/>
          <a:p>
            <a:fld id="{009375D7-070A-4959-9224-FB5E66F2B1B3}" type="slidenum">
              <a:rPr lang="en-AU" smtClean="0"/>
              <a:pPr/>
              <a:t>144</a:t>
            </a:fld>
            <a:endParaRPr lang="en-AU"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normAutofit/>
          </a:bodyPr>
          <a:lstStyle/>
          <a:p>
            <a:pPr>
              <a:buNone/>
            </a:pPr>
            <a:r>
              <a:rPr lang="en-CA" sz="2400" dirty="0"/>
              <a:t>What if we find a shorter path passing through </a:t>
            </a:r>
            <a:r>
              <a:rPr lang="en-CA" sz="2400" i="1" dirty="0">
                <a:latin typeface="Times New Roman" pitchFamily="18" charset="0"/>
                <a:cs typeface="Times New Roman" pitchFamily="18" charset="0"/>
              </a:rPr>
              <a:t>v</a:t>
            </a:r>
            <a:r>
              <a:rPr lang="en-CA" sz="2400" i="1" baseline="-25000" dirty="0">
                <a:latin typeface="Times New Roman" pitchFamily="18" charset="0"/>
                <a:cs typeface="Times New Roman" pitchFamily="18" charset="0"/>
              </a:rPr>
              <a:t>k</a:t>
            </a:r>
            <a:r>
              <a:rPr lang="en-CA" sz="2400" dirty="0"/>
              <a:t>?</a:t>
            </a:r>
          </a:p>
          <a:p>
            <a:pPr lvl="1"/>
            <a:r>
              <a:rPr lang="en-CA" sz="2000" dirty="0"/>
              <a:t>In this example, all we’d have to do is now remember that the new path has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r>
              <a:rPr lang="en-CA" sz="2000" dirty="0"/>
              <a:t> as the second node—the rest of the path would be recursively stored as the shortest path from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r>
              <a:rPr lang="en-CA" sz="2000" dirty="0"/>
              <a:t> to </a:t>
            </a:r>
            <a:r>
              <a:rPr lang="en-CA" sz="2000" i="1" dirty="0">
                <a:latin typeface="Times New Roman" pitchFamily="18" charset="0"/>
                <a:cs typeface="Times New Roman" pitchFamily="18" charset="0"/>
              </a:rPr>
              <a:t>v</a:t>
            </a:r>
            <a:r>
              <a:rPr lang="en-CA" sz="2000" i="1" baseline="-25000" dirty="0">
                <a:latin typeface="Times New Roman" pitchFamily="18" charset="0"/>
                <a:cs typeface="Times New Roman" pitchFamily="18" charset="0"/>
              </a:rPr>
              <a:t>j</a:t>
            </a:r>
            <a:endParaRPr lang="en-CA" sz="2000" i="1"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p:txBody>
      </p:sp>
      <p:pic>
        <p:nvPicPr>
          <p:cNvPr id="52227" name="Picture 3" descr="C:\Users\dwharder\Desktop\k1.png"/>
          <p:cNvPicPr>
            <a:picLocks noChangeAspect="1" noChangeArrowheads="1"/>
          </p:cNvPicPr>
          <p:nvPr/>
        </p:nvPicPr>
        <p:blipFill>
          <a:blip r:embed="rId2" cstate="print"/>
          <a:stretch>
            <a:fillRect/>
          </a:stretch>
        </p:blipFill>
        <p:spPr bwMode="auto">
          <a:xfrm>
            <a:off x="3080484" y="2780290"/>
            <a:ext cx="6267598" cy="3240999"/>
          </a:xfrm>
          <a:prstGeom prst="rect">
            <a:avLst/>
          </a:prstGeom>
          <a:noFill/>
        </p:spPr>
      </p:pic>
      <p:sp>
        <p:nvSpPr>
          <p:cNvPr id="4" name="Footer Placeholder 3">
            <a:extLst>
              <a:ext uri="{FF2B5EF4-FFF2-40B4-BE49-F238E27FC236}">
                <a16:creationId xmlns:a16="http://schemas.microsoft.com/office/drawing/2014/main" id="{867C341D-C509-637E-E588-9EBDFD20CDD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8D859B6-0D60-3828-5C44-F552152C7818}"/>
              </a:ext>
            </a:extLst>
          </p:cNvPr>
          <p:cNvSpPr>
            <a:spLocks noGrp="1"/>
          </p:cNvSpPr>
          <p:nvPr>
            <p:ph type="sldNum" sz="quarter" idx="11"/>
          </p:nvPr>
        </p:nvSpPr>
        <p:spPr/>
        <p:txBody>
          <a:bodyPr/>
          <a:lstStyle/>
          <a:p>
            <a:fld id="{009375D7-070A-4959-9224-FB5E66F2B1B3}" type="slidenum">
              <a:rPr lang="en-AU" smtClean="0"/>
              <a:pPr/>
              <a:t>145</a:t>
            </a:fld>
            <a:endParaRPr lang="en-AU"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lstStyle/>
          <a:p>
            <a:pPr>
              <a:buNone/>
            </a:pPr>
            <a:r>
              <a:rPr lang="en-CA" sz="2000" dirty="0"/>
              <a:t>In this case, let us store the shortest path moving forward. </a:t>
            </a:r>
          </a:p>
          <a:p>
            <a:pPr>
              <a:buNone/>
            </a:pPr>
            <a:r>
              <a:rPr lang="en-CA" altLang="zh-CN" sz="2000" i="1" dirty="0" err="1">
                <a:latin typeface="Times New Roman" pitchFamily="18" charset="0"/>
                <a:cs typeface="Times New Roman" pitchFamily="18" charset="0"/>
              </a:rPr>
              <a:t>P</a:t>
            </a:r>
            <a:r>
              <a:rPr lang="en-CA" altLang="zh-CN" sz="2000" i="1" baseline="-25000" dirty="0" err="1">
                <a:latin typeface="Times New Roman" pitchFamily="18" charset="0"/>
                <a:cs typeface="Times New Roman" pitchFamily="18" charset="0"/>
              </a:rPr>
              <a:t>ij</a:t>
            </a:r>
            <a:r>
              <a:rPr lang="en-CA" altLang="zh-CN" sz="2000" i="1" baseline="-25000" dirty="0">
                <a:latin typeface="Times New Roman" pitchFamily="18" charset="0"/>
                <a:cs typeface="Times New Roman" pitchFamily="18" charset="0"/>
              </a:rPr>
              <a:t> </a:t>
            </a:r>
            <a:r>
              <a:rPr lang="en-CA" altLang="zh-CN" sz="2000" dirty="0"/>
              <a:t>stores the next vertex in the shortest path between </a:t>
            </a:r>
            <a:r>
              <a:rPr lang="en-US" altLang="zh-CN" sz="2000" dirty="0" err="1"/>
              <a:t>i</a:t>
            </a:r>
            <a:r>
              <a:rPr lang="en-CA" altLang="zh-CN" sz="2000" dirty="0"/>
              <a:t> and j.</a:t>
            </a:r>
            <a:endParaRPr lang="en-CA" sz="2000" dirty="0"/>
          </a:p>
          <a:p>
            <a:pPr>
              <a:buNone/>
            </a:pPr>
            <a:r>
              <a:rPr lang="en-CA" sz="2000" dirty="0"/>
              <a:t>I</a:t>
            </a:r>
            <a:r>
              <a:rPr lang="en-US" altLang="zh-CN" sz="2000" dirty="0" err="1"/>
              <a:t>nitialize</a:t>
            </a:r>
            <a:r>
              <a:rPr lang="en-US" altLang="zh-CN" sz="2000" dirty="0"/>
              <a:t>:</a:t>
            </a: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r>
              <a:rPr lang="en-CA" sz="2000" dirty="0"/>
              <a:t>Now, if we find a shorter path, update the value</a:t>
            </a:r>
          </a:p>
          <a:p>
            <a:pPr lvl="1"/>
            <a:r>
              <a:rPr lang="en-CA" sz="1800" dirty="0"/>
              <a:t>This matrix will store the next vertex in the list in the shortest path starting at vertex </a:t>
            </a:r>
            <a:r>
              <a:rPr lang="en-CA" sz="1800" i="1" dirty="0">
                <a:latin typeface="Times New Roman" pitchFamily="18" charset="0"/>
                <a:cs typeface="Times New Roman" pitchFamily="18" charset="0"/>
              </a:rPr>
              <a:t>v</a:t>
            </a:r>
            <a:r>
              <a:rPr lang="en-CA" sz="1800" i="1" baseline="-25000" dirty="0">
                <a:latin typeface="Times New Roman" pitchFamily="18" charset="0"/>
                <a:cs typeface="Times New Roman" pitchFamily="18" charset="0"/>
              </a:rPr>
              <a:t>i</a:t>
            </a:r>
            <a:endParaRPr lang="en-CA" sz="1800" dirty="0">
              <a:latin typeface="Times New Roman" pitchFamily="18" charset="0"/>
              <a:cs typeface="Times New Roman" pitchFamily="18" charset="0"/>
            </a:endParaRPr>
          </a:p>
        </p:txBody>
      </p:sp>
      <p:graphicFrame>
        <p:nvGraphicFramePr>
          <p:cNvPr id="52226" name="Object 6"/>
          <p:cNvGraphicFramePr>
            <a:graphicFrameLocks noChangeAspect="1"/>
          </p:cNvGraphicFramePr>
          <p:nvPr>
            <p:extLst>
              <p:ext uri="{D42A27DB-BD31-4B8C-83A1-F6EECF244321}">
                <p14:modId xmlns:p14="http://schemas.microsoft.com/office/powerpoint/2010/main" val="1718868819"/>
              </p:ext>
            </p:extLst>
          </p:nvPr>
        </p:nvGraphicFramePr>
        <p:xfrm>
          <a:off x="3167380" y="3180806"/>
          <a:ext cx="4394200" cy="1235075"/>
        </p:xfrm>
        <a:graphic>
          <a:graphicData uri="http://schemas.openxmlformats.org/presentationml/2006/ole">
            <mc:AlternateContent xmlns:mc="http://schemas.openxmlformats.org/markup-compatibility/2006">
              <mc:Choice xmlns:v="urn:schemas-microsoft-com:vml" Requires="v">
                <p:oleObj name="Equation" r:id="rId2" imgW="2298600" imgH="647640" progId="Equation.DSMT4">
                  <p:embed/>
                </p:oleObj>
              </mc:Choice>
              <mc:Fallback>
                <p:oleObj name="Equation" r:id="rId2" imgW="2298600" imgH="647640" progId="Equation.DSMT4">
                  <p:embed/>
                  <p:pic>
                    <p:nvPicPr>
                      <p:cNvPr id="5222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380" y="3180806"/>
                        <a:ext cx="4394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DF6C2877-2A73-510D-0B17-7CC049B3E375}"/>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70FF4C4-ED91-AA47-DE13-71238B54CD52}"/>
              </a:ext>
            </a:extLst>
          </p:cNvPr>
          <p:cNvSpPr>
            <a:spLocks noGrp="1"/>
          </p:cNvSpPr>
          <p:nvPr>
            <p:ph type="sldNum" sz="quarter" idx="11"/>
          </p:nvPr>
        </p:nvSpPr>
        <p:spPr/>
        <p:txBody>
          <a:bodyPr/>
          <a:lstStyle/>
          <a:p>
            <a:fld id="{009375D7-070A-4959-9224-FB5E66F2B1B3}" type="slidenum">
              <a:rPr lang="en-AU" smtClean="0"/>
              <a:pPr/>
              <a:t>146</a:t>
            </a:fld>
            <a:endParaRPr lang="en-AU"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the Shortest Path?</a:t>
            </a:r>
          </a:p>
        </p:txBody>
      </p:sp>
      <p:sp>
        <p:nvSpPr>
          <p:cNvPr id="3" name="Content Placeholder 2"/>
          <p:cNvSpPr>
            <a:spLocks noGrp="1"/>
          </p:cNvSpPr>
          <p:nvPr>
            <p:ph idx="1"/>
          </p:nvPr>
        </p:nvSpPr>
        <p:spPr/>
        <p:txBody>
          <a:bodyPr/>
          <a:lstStyle/>
          <a:p>
            <a:pPr>
              <a:buNone/>
            </a:pPr>
            <a:r>
              <a:rPr lang="en-CA" sz="2400" dirty="0"/>
              <a:t>Thus, if we ever find a shorter path, update it the next node:</a:t>
            </a:r>
          </a:p>
        </p:txBody>
      </p:sp>
      <p:sp>
        <p:nvSpPr>
          <p:cNvPr id="6" name="TextBox 5"/>
          <p:cNvSpPr txBox="1"/>
          <p:nvPr/>
        </p:nvSpPr>
        <p:spPr>
          <a:xfrm>
            <a:off x="2536024" y="2167833"/>
            <a:ext cx="5795176" cy="4031873"/>
          </a:xfrm>
          <a:prstGeom prst="rect">
            <a:avLst/>
          </a:prstGeom>
          <a:solidFill>
            <a:schemeClr val="bg1"/>
          </a:solidFill>
          <a:effectLst>
            <a:softEdge rad="31750"/>
          </a:effectLst>
        </p:spPr>
        <p:txBody>
          <a:bodyPr wrap="none" rtlCol="0">
            <a:spAutoFit/>
          </a:bodyPr>
          <a:lstStyle/>
          <a:p>
            <a:r>
              <a:rPr lang="en-CA" sz="1600" dirty="0">
                <a:latin typeface="Consolas" pitchFamily="49" charset="0"/>
                <a:cs typeface="Consolas" pitchFamily="49" charset="0"/>
              </a:rPr>
              <a:t>unsigned </a:t>
            </a:r>
            <a:r>
              <a:rPr lang="en-CA" sz="1600" dirty="0" err="1">
                <a:latin typeface="Consolas" pitchFamily="49" charset="0"/>
                <a:cs typeface="Consolas" pitchFamily="49" charset="0"/>
              </a:rPr>
              <a:t>int</a:t>
            </a:r>
            <a:r>
              <a:rPr lang="en-CA" sz="1600" dirty="0">
                <a:latin typeface="Consolas" pitchFamily="49" charset="0"/>
                <a:cs typeface="Consolas" pitchFamily="49" charset="0"/>
              </a:rPr>
              <a:t> p[</a:t>
            </a:r>
            <a:r>
              <a:rPr lang="en-CA" sz="1600" dirty="0" err="1">
                <a:latin typeface="Consolas" pitchFamily="49" charset="0"/>
                <a:cs typeface="Consolas" pitchFamily="49" charset="0"/>
              </a:rPr>
              <a:t>num_vertices</a:t>
            </a:r>
            <a:r>
              <a:rPr lang="en-CA" sz="1600" dirty="0">
                <a:latin typeface="Consolas" pitchFamily="49" charset="0"/>
                <a:cs typeface="Consolas" pitchFamily="49" charset="0"/>
              </a:rPr>
              <a:t>][</a:t>
            </a:r>
            <a:r>
              <a:rPr lang="en-CA" sz="1600" dirty="0" err="1">
                <a:latin typeface="Consolas" pitchFamily="49" charset="0"/>
                <a:cs typeface="Consolas" pitchFamily="49" charset="0"/>
              </a:rPr>
              <a:t>num_vertices</a:t>
            </a:r>
            <a:r>
              <a:rPr lang="en-CA" sz="1600" dirty="0">
                <a:latin typeface="Consolas" pitchFamily="49" charset="0"/>
                <a:cs typeface="Consolas" pitchFamily="49" charset="0"/>
              </a:rPr>
              <a:t>];</a:t>
            </a:r>
          </a:p>
          <a:p>
            <a:endParaRPr lang="en-CA" sz="1600" dirty="0">
              <a:latin typeface="Consolas" pitchFamily="49" charset="0"/>
              <a:cs typeface="Consolas" pitchFamily="49" charset="0"/>
            </a:endParaRPr>
          </a:p>
          <a:p>
            <a:r>
              <a:rPr lang="en-CA" sz="1600" dirty="0">
                <a:latin typeface="Consolas" pitchFamily="49" charset="0"/>
                <a:cs typeface="Consolas" pitchFamily="49" charset="0"/>
              </a:rPr>
              <a:t>// Initialize the matrix p:  O(|V|^2)</a:t>
            </a:r>
          </a:p>
          <a:p>
            <a:r>
              <a:rPr lang="en-CA" sz="1600" dirty="0">
                <a:latin typeface="Consolas" pitchFamily="49" charset="0"/>
                <a:cs typeface="Consolas" pitchFamily="49" charset="0"/>
              </a:rPr>
              <a:t>//   ...</a:t>
            </a:r>
          </a:p>
          <a:p>
            <a:endParaRPr lang="en-CA" sz="1600" dirty="0">
              <a:latin typeface="Consolas" pitchFamily="49" charset="0"/>
              <a:cs typeface="Consolas" pitchFamily="49" charset="0"/>
            </a:endParaRPr>
          </a:p>
          <a:p>
            <a:r>
              <a:rPr lang="en-CA" sz="1600" dirty="0">
                <a:latin typeface="Consolas" pitchFamily="49" charset="0"/>
                <a:cs typeface="Consolas" pitchFamily="49" charset="0"/>
              </a:rPr>
              <a:t>// Run Floyd-</a:t>
            </a:r>
            <a:r>
              <a:rPr lang="en-CA" sz="1600" dirty="0" err="1">
                <a:latin typeface="Consolas" pitchFamily="49" charset="0"/>
                <a:cs typeface="Consolas" pitchFamily="49" charset="0"/>
              </a:rPr>
              <a:t>Warshall</a:t>
            </a:r>
            <a:endParaRPr lang="en-CA" sz="1600" dirty="0">
              <a:latin typeface="Consolas" pitchFamily="49" charset="0"/>
              <a:cs typeface="Consolas" pitchFamily="49" charset="0"/>
            </a:endParaRPr>
          </a:p>
          <a:p>
            <a:r>
              <a:rPr lang="en-CA" sz="1600" dirty="0">
                <a:latin typeface="Consolas" pitchFamily="49" charset="0"/>
                <a:cs typeface="Consolas" pitchFamily="49" charset="0"/>
              </a:rPr>
              <a:t>for ( </a:t>
            </a:r>
            <a:r>
              <a:rPr lang="en-CA" sz="1600" dirty="0" err="1">
                <a:latin typeface="Consolas" pitchFamily="49" charset="0"/>
                <a:cs typeface="Consolas" pitchFamily="49" charset="0"/>
              </a:rPr>
              <a:t>int</a:t>
            </a:r>
            <a:r>
              <a:rPr lang="en-CA" sz="1600" dirty="0">
                <a:latin typeface="Consolas" pitchFamily="49" charset="0"/>
                <a:cs typeface="Consolas" pitchFamily="49" charset="0"/>
              </a:rPr>
              <a:t> k = 0; k &lt; </a:t>
            </a:r>
            <a:r>
              <a:rPr lang="en-CA" sz="1600" dirty="0" err="1">
                <a:latin typeface="Consolas" pitchFamily="49" charset="0"/>
                <a:cs typeface="Consolas" pitchFamily="49" charset="0"/>
              </a:rPr>
              <a:t>num_vertices</a:t>
            </a:r>
            <a:r>
              <a:rPr lang="en-CA" sz="1600" dirty="0">
                <a:latin typeface="Consolas" pitchFamily="49" charset="0"/>
                <a:cs typeface="Consolas" pitchFamily="49" charset="0"/>
              </a:rPr>
              <a:t>; ++k ) {</a:t>
            </a:r>
          </a:p>
          <a:p>
            <a:r>
              <a:rPr lang="en-CA" sz="1600" dirty="0">
                <a:latin typeface="Consolas" pitchFamily="49" charset="0"/>
                <a:cs typeface="Consolas" pitchFamily="49" charset="0"/>
              </a:rPr>
              <a:t>    for ( </a:t>
            </a:r>
            <a:r>
              <a:rPr lang="en-CA" sz="1600" dirty="0" err="1">
                <a:latin typeface="Consolas" pitchFamily="49" charset="0"/>
                <a:cs typeface="Consolas" pitchFamily="49" charset="0"/>
              </a:rPr>
              <a:t>int</a:t>
            </a:r>
            <a:r>
              <a:rPr lang="en-CA" sz="1600" dirty="0">
                <a:latin typeface="Consolas" pitchFamily="49" charset="0"/>
                <a:cs typeface="Consolas" pitchFamily="49" charset="0"/>
              </a:rPr>
              <a:t> </a:t>
            </a:r>
            <a:r>
              <a:rPr lang="en-CA" sz="1600" dirty="0" err="1">
                <a:latin typeface="Consolas" pitchFamily="49" charset="0"/>
                <a:cs typeface="Consolas" pitchFamily="49" charset="0"/>
              </a:rPr>
              <a:t>i</a:t>
            </a:r>
            <a:r>
              <a:rPr lang="en-CA" sz="1600" dirty="0">
                <a:latin typeface="Consolas" pitchFamily="49" charset="0"/>
                <a:cs typeface="Consolas" pitchFamily="49" charset="0"/>
              </a:rPr>
              <a:t> = 0; </a:t>
            </a:r>
            <a:r>
              <a:rPr lang="en-CA" sz="1600" dirty="0" err="1">
                <a:latin typeface="Consolas" pitchFamily="49" charset="0"/>
                <a:cs typeface="Consolas" pitchFamily="49" charset="0"/>
              </a:rPr>
              <a:t>i</a:t>
            </a:r>
            <a:r>
              <a:rPr lang="en-CA" sz="1600" dirty="0">
                <a:latin typeface="Consolas" pitchFamily="49" charset="0"/>
                <a:cs typeface="Consolas" pitchFamily="49" charset="0"/>
              </a:rPr>
              <a:t> &lt; </a:t>
            </a:r>
            <a:r>
              <a:rPr lang="en-CA" sz="1600" dirty="0" err="1">
                <a:latin typeface="Consolas" pitchFamily="49" charset="0"/>
                <a:cs typeface="Consolas" pitchFamily="49" charset="0"/>
              </a:rPr>
              <a:t>num_vertices</a:t>
            </a:r>
            <a:r>
              <a:rPr lang="en-CA" sz="1600" dirty="0">
                <a:latin typeface="Consolas" pitchFamily="49" charset="0"/>
                <a:cs typeface="Consolas" pitchFamily="49" charset="0"/>
              </a:rPr>
              <a:t>; ++</a:t>
            </a:r>
            <a:r>
              <a:rPr lang="en-CA" sz="1600" dirty="0" err="1">
                <a:latin typeface="Consolas" pitchFamily="49" charset="0"/>
                <a:cs typeface="Consolas" pitchFamily="49" charset="0"/>
              </a:rPr>
              <a:t>i</a:t>
            </a:r>
            <a:r>
              <a:rPr lang="en-CA" sz="1600" dirty="0">
                <a:latin typeface="Consolas" pitchFamily="49" charset="0"/>
                <a:cs typeface="Consolas" pitchFamily="49" charset="0"/>
              </a:rPr>
              <a:t> ) {</a:t>
            </a:r>
          </a:p>
          <a:p>
            <a:r>
              <a:rPr lang="en-CA" sz="1600" dirty="0">
                <a:latin typeface="Consolas" pitchFamily="49" charset="0"/>
                <a:cs typeface="Consolas" pitchFamily="49" charset="0"/>
              </a:rPr>
              <a:t>        for ( </a:t>
            </a:r>
            <a:r>
              <a:rPr lang="en-CA" sz="1600" dirty="0" err="1">
                <a:latin typeface="Consolas" pitchFamily="49" charset="0"/>
                <a:cs typeface="Consolas" pitchFamily="49" charset="0"/>
              </a:rPr>
              <a:t>int</a:t>
            </a:r>
            <a:r>
              <a:rPr lang="en-CA" sz="1600" dirty="0">
                <a:latin typeface="Consolas" pitchFamily="49" charset="0"/>
                <a:cs typeface="Consolas" pitchFamily="49" charset="0"/>
              </a:rPr>
              <a:t> j = 0; j &lt; </a:t>
            </a:r>
            <a:r>
              <a:rPr lang="en-CA" sz="1600" dirty="0" err="1">
                <a:latin typeface="Consolas" pitchFamily="49" charset="0"/>
                <a:cs typeface="Consolas" pitchFamily="49" charset="0"/>
              </a:rPr>
              <a:t>num_vertices</a:t>
            </a:r>
            <a:r>
              <a:rPr lang="en-CA" sz="1600" dirty="0">
                <a:latin typeface="Consolas" pitchFamily="49" charset="0"/>
                <a:cs typeface="Consolas" pitchFamily="49" charset="0"/>
              </a:rPr>
              <a:t>; ++j ) {</a:t>
            </a:r>
          </a:p>
          <a:p>
            <a:r>
              <a:rPr lang="en-CA" sz="1600" dirty="0">
                <a:latin typeface="Consolas" pitchFamily="49" charset="0"/>
                <a:cs typeface="Consolas" pitchFamily="49" charset="0"/>
              </a:rPr>
              <a:t>            if ( d[</a:t>
            </a:r>
            <a:r>
              <a:rPr lang="en-CA" sz="1600" dirty="0" err="1">
                <a:latin typeface="Consolas" pitchFamily="49" charset="0"/>
                <a:cs typeface="Consolas" pitchFamily="49" charset="0"/>
              </a:rPr>
              <a:t>i</a:t>
            </a:r>
            <a:r>
              <a:rPr lang="en-CA" sz="1600" dirty="0">
                <a:latin typeface="Consolas" pitchFamily="49" charset="0"/>
                <a:cs typeface="Consolas" pitchFamily="49" charset="0"/>
              </a:rPr>
              <a:t>][j] &gt; d[</a:t>
            </a:r>
            <a:r>
              <a:rPr lang="en-CA" sz="1600" dirty="0" err="1">
                <a:latin typeface="Consolas" pitchFamily="49" charset="0"/>
                <a:cs typeface="Consolas" pitchFamily="49" charset="0"/>
              </a:rPr>
              <a:t>i</a:t>
            </a:r>
            <a:r>
              <a:rPr lang="en-CA" sz="1600" dirty="0">
                <a:latin typeface="Consolas" pitchFamily="49" charset="0"/>
                <a:cs typeface="Consolas" pitchFamily="49" charset="0"/>
              </a:rPr>
              <a:t>][k] + d[k][j] ) {</a:t>
            </a:r>
          </a:p>
          <a:p>
            <a:r>
              <a:rPr lang="en-CA" sz="1600" dirty="0">
                <a:solidFill>
                  <a:srgbClr val="FF0000"/>
                </a:solidFill>
                <a:latin typeface="Consolas" pitchFamily="49" charset="0"/>
                <a:cs typeface="Consolas" pitchFamily="49" charset="0"/>
              </a:rPr>
              <a:t>                p[</a:t>
            </a:r>
            <a:r>
              <a:rPr lang="en-CA" sz="1600" dirty="0" err="1">
                <a:solidFill>
                  <a:srgbClr val="FF0000"/>
                </a:solidFill>
                <a:latin typeface="Consolas" pitchFamily="49" charset="0"/>
                <a:cs typeface="Consolas" pitchFamily="49" charset="0"/>
              </a:rPr>
              <a:t>i</a:t>
            </a:r>
            <a:r>
              <a:rPr lang="en-CA" sz="1600" dirty="0">
                <a:solidFill>
                  <a:srgbClr val="FF0000"/>
                </a:solidFill>
                <a:latin typeface="Consolas" pitchFamily="49" charset="0"/>
                <a:cs typeface="Consolas" pitchFamily="49" charset="0"/>
              </a:rPr>
              <a:t>][j] = p[</a:t>
            </a:r>
            <a:r>
              <a:rPr lang="en-CA" sz="1600" dirty="0" err="1">
                <a:solidFill>
                  <a:srgbClr val="FF0000"/>
                </a:solidFill>
                <a:latin typeface="Consolas" pitchFamily="49" charset="0"/>
                <a:cs typeface="Consolas" pitchFamily="49" charset="0"/>
              </a:rPr>
              <a:t>i</a:t>
            </a:r>
            <a:r>
              <a:rPr lang="en-CA" sz="1600" dirty="0">
                <a:solidFill>
                  <a:srgbClr val="FF0000"/>
                </a:solidFill>
                <a:latin typeface="Consolas" pitchFamily="49" charset="0"/>
                <a:cs typeface="Consolas" pitchFamily="49" charset="0"/>
              </a:rPr>
              <a:t>][k];</a:t>
            </a:r>
          </a:p>
          <a:p>
            <a:r>
              <a:rPr lang="en-CA" sz="1600" dirty="0">
                <a:latin typeface="Consolas" pitchFamily="49" charset="0"/>
                <a:cs typeface="Consolas" pitchFamily="49" charset="0"/>
              </a:rPr>
              <a:t>                d[</a:t>
            </a:r>
            <a:r>
              <a:rPr lang="en-CA" sz="1600" dirty="0" err="1">
                <a:latin typeface="Consolas" pitchFamily="49" charset="0"/>
                <a:cs typeface="Consolas" pitchFamily="49" charset="0"/>
              </a:rPr>
              <a:t>i</a:t>
            </a:r>
            <a:r>
              <a:rPr lang="en-CA" sz="1600" dirty="0">
                <a:latin typeface="Consolas" pitchFamily="49" charset="0"/>
                <a:cs typeface="Consolas" pitchFamily="49" charset="0"/>
              </a:rPr>
              <a:t>][j] = d[</a:t>
            </a:r>
            <a:r>
              <a:rPr lang="en-CA" sz="1600" dirty="0" err="1">
                <a:latin typeface="Consolas" pitchFamily="49" charset="0"/>
                <a:cs typeface="Consolas" pitchFamily="49" charset="0"/>
              </a:rPr>
              <a:t>i</a:t>
            </a:r>
            <a:r>
              <a:rPr lang="en-CA" sz="1600" dirty="0">
                <a:latin typeface="Consolas" pitchFamily="49" charset="0"/>
                <a:cs typeface="Consolas" pitchFamily="49" charset="0"/>
              </a:rPr>
              <a:t>][k] + d[k][j];</a:t>
            </a:r>
          </a:p>
          <a:p>
            <a:r>
              <a:rPr lang="en-CA" sz="1600" dirty="0">
                <a:latin typeface="Consolas" pitchFamily="49" charset="0"/>
                <a:cs typeface="Consolas" pitchFamily="49" charset="0"/>
              </a:rPr>
              <a:t>            }</a:t>
            </a:r>
          </a:p>
          <a:p>
            <a:r>
              <a:rPr lang="en-CA" sz="1600" dirty="0">
                <a:latin typeface="Consolas" pitchFamily="49" charset="0"/>
                <a:cs typeface="Consolas" pitchFamily="49" charset="0"/>
              </a:rPr>
              <a:t>        }</a:t>
            </a:r>
          </a:p>
          <a:p>
            <a:r>
              <a:rPr lang="en-CA" sz="1600" dirty="0">
                <a:latin typeface="Consolas" pitchFamily="49" charset="0"/>
                <a:cs typeface="Consolas" pitchFamily="49" charset="0"/>
              </a:rPr>
              <a:t>    }</a:t>
            </a:r>
          </a:p>
          <a:p>
            <a:r>
              <a:rPr lang="en-CA" sz="1600" dirty="0">
                <a:latin typeface="Consolas" pitchFamily="49" charset="0"/>
                <a:cs typeface="Consolas" pitchFamily="49" charset="0"/>
              </a:rPr>
              <a:t>}</a:t>
            </a:r>
          </a:p>
        </p:txBody>
      </p:sp>
      <p:graphicFrame>
        <p:nvGraphicFramePr>
          <p:cNvPr id="91137" name="Object 6"/>
          <p:cNvGraphicFramePr>
            <a:graphicFrameLocks noChangeAspect="1"/>
          </p:cNvGraphicFramePr>
          <p:nvPr>
            <p:extLst>
              <p:ext uri="{D42A27DB-BD31-4B8C-83A1-F6EECF244321}">
                <p14:modId xmlns:p14="http://schemas.microsoft.com/office/powerpoint/2010/main" val="2481911414"/>
              </p:ext>
            </p:extLst>
          </p:nvPr>
        </p:nvGraphicFramePr>
        <p:xfrm>
          <a:off x="8963298" y="1674447"/>
          <a:ext cx="1092200" cy="436563"/>
        </p:xfrm>
        <a:graphic>
          <a:graphicData uri="http://schemas.openxmlformats.org/presentationml/2006/ole">
            <mc:AlternateContent xmlns:mc="http://schemas.openxmlformats.org/markup-compatibility/2006">
              <mc:Choice xmlns:v="urn:schemas-microsoft-com:vml" Requires="v">
                <p:oleObj name="Equation" r:id="rId2" imgW="571320" imgH="228600" progId="Equation.DSMT4">
                  <p:embed/>
                </p:oleObj>
              </mc:Choice>
              <mc:Fallback>
                <p:oleObj name="Equation" r:id="rId2" imgW="571320" imgH="228600" progId="Equation.DSMT4">
                  <p:embed/>
                  <p:pic>
                    <p:nvPicPr>
                      <p:cNvPr id="9113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298" y="1674447"/>
                        <a:ext cx="10922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791D5411-3846-AB88-A836-97226A5C997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B97A297-A177-4DA4-C1FD-8B7C85F5A5D1}"/>
              </a:ext>
            </a:extLst>
          </p:cNvPr>
          <p:cNvSpPr>
            <a:spLocks noGrp="1"/>
          </p:cNvSpPr>
          <p:nvPr>
            <p:ph type="sldNum" sz="quarter" idx="11"/>
          </p:nvPr>
        </p:nvSpPr>
        <p:spPr/>
        <p:txBody>
          <a:bodyPr/>
          <a:lstStyle/>
          <a:p>
            <a:fld id="{009375D7-070A-4959-9224-FB5E66F2B1B3}" type="slidenum">
              <a:rPr lang="en-AU" smtClean="0"/>
              <a:pPr/>
              <a:t>147</a:t>
            </a:fld>
            <a:endParaRPr lang="en-AU"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In our original example, initially, the next node is exactly that:</a:t>
            </a:r>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This would define our</a:t>
            </a:r>
            <a:br>
              <a:rPr lang="en-CA" sz="2400" dirty="0"/>
            </a:br>
            <a:r>
              <a:rPr lang="en-CA" sz="2400" dirty="0"/>
              <a:t>matrix </a:t>
            </a:r>
            <a:r>
              <a:rPr lang="en-CA" sz="2400" b="1" dirty="0">
                <a:latin typeface="Times New Roman" pitchFamily="18" charset="0"/>
                <a:cs typeface="Times New Roman" pitchFamily="18" charset="0"/>
              </a:rPr>
              <a:t>P</a:t>
            </a:r>
            <a:r>
              <a:rPr lang="en-CA" sz="2400" dirty="0">
                <a:latin typeface="Times New Roman" pitchFamily="18" charset="0"/>
                <a:cs typeface="Times New Roman" pitchFamily="18" charset="0"/>
              </a:rPr>
              <a:t> = (</a:t>
            </a:r>
            <a:r>
              <a:rPr lang="en-CA" sz="2400" i="1" dirty="0" err="1">
                <a:latin typeface="Times New Roman" pitchFamily="18" charset="0"/>
                <a:cs typeface="Times New Roman" pitchFamily="18" charset="0"/>
              </a:rPr>
              <a:t>p</a:t>
            </a:r>
            <a:r>
              <a:rPr lang="en-CA" sz="2400" i="1" baseline="-25000" dirty="0" err="1">
                <a:latin typeface="Times New Roman" pitchFamily="18" charset="0"/>
                <a:cs typeface="Times New Roman" pitchFamily="18" charset="0"/>
              </a:rPr>
              <a:t>ij</a:t>
            </a:r>
            <a:r>
              <a:rPr lang="en-CA" sz="2400" dirty="0"/>
              <a:t>)</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1259318251"/>
              </p:ext>
            </p:extLst>
          </p:nvPr>
        </p:nvGraphicFramePr>
        <p:xfrm>
          <a:off x="970508" y="2544418"/>
          <a:ext cx="1970087"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508" y="2544418"/>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CA327155-6DCB-0541-BCC0-164BBEAAAA40}"/>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64E86EF-F58B-FEEA-2EEE-9EE11A8B0532}"/>
              </a:ext>
            </a:extLst>
          </p:cNvPr>
          <p:cNvSpPr>
            <a:spLocks noGrp="1"/>
          </p:cNvSpPr>
          <p:nvPr>
            <p:ph type="sldNum" sz="quarter" idx="11"/>
          </p:nvPr>
        </p:nvSpPr>
        <p:spPr/>
        <p:txBody>
          <a:bodyPr/>
          <a:lstStyle/>
          <a:p>
            <a:fld id="{009375D7-070A-4959-9224-FB5E66F2B1B3}" type="slidenum">
              <a:rPr lang="en-AU" smtClean="0"/>
              <a:pPr/>
              <a:t>148</a:t>
            </a:fld>
            <a:endParaRPr lang="en-AU"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9" name="Object 3"/>
          <p:cNvGraphicFramePr>
            <a:graphicFrameLocks noChangeAspect="1"/>
          </p:cNvGraphicFramePr>
          <p:nvPr/>
        </p:nvGraphicFramePr>
        <p:xfrm>
          <a:off x="2703514" y="2060576"/>
          <a:ext cx="1970087" cy="1901825"/>
        </p:xfrm>
        <a:graphic>
          <a:graphicData uri="http://schemas.openxmlformats.org/presentationml/2006/ole">
            <mc:AlternateContent xmlns:mc="http://schemas.openxmlformats.org/markup-compatibility/2006">
              <mc:Choice xmlns:v="urn:schemas-microsoft-com:vml" Requires="v">
                <p:oleObj name="Equation" r:id="rId2" imgW="1104840" imgH="1066680" progId="Equation.DSMT4">
                  <p:embed/>
                </p:oleObj>
              </mc:Choice>
              <mc:Fallback>
                <p:oleObj name="Equation" r:id="rId2" imgW="1104840" imgH="1066680" progId="Equation.DSMT4">
                  <p:embed/>
                  <p:pic>
                    <p:nvPicPr>
                      <p:cNvPr id="7577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514" y="2060576"/>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fontScale="92500" lnSpcReduction="10000"/>
          </a:bodyPr>
          <a:lstStyle/>
          <a:p>
            <a:pPr>
              <a:buNone/>
            </a:pPr>
            <a:r>
              <a:rPr lang="en-CA" sz="2000" dirty="0"/>
              <a:t>With the first pass, </a:t>
            </a:r>
            <a:r>
              <a:rPr lang="en-CA" sz="2000" i="1" dirty="0">
                <a:latin typeface="Times New Roman" pitchFamily="18" charset="0"/>
                <a:cs typeface="Times New Roman" pitchFamily="18" charset="0"/>
              </a:rPr>
              <a:t>k</a:t>
            </a:r>
            <a:r>
              <a:rPr lang="en-CA" sz="2000" dirty="0">
                <a:latin typeface="Times New Roman" pitchFamily="18" charset="0"/>
                <a:cs typeface="Times New Roman" pitchFamily="18" charset="0"/>
              </a:rPr>
              <a:t> = 1</a:t>
            </a:r>
            <a:r>
              <a:rPr lang="en-CA" sz="2000" dirty="0"/>
              <a:t>, we attempt passing through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endParaRPr lang="en-CA" sz="2000" baseline="-25000" dirty="0"/>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endParaRPr lang="en-CA" sz="2000" dirty="0">
              <a:latin typeface="Times New Roman" pitchFamily="18" charset="0"/>
              <a:cs typeface="Times New Roman" pitchFamily="18" charset="0"/>
            </a:endParaRPr>
          </a:p>
          <a:p>
            <a:pPr>
              <a:buNone/>
            </a:pPr>
            <a:r>
              <a:rPr lang="en-CA" sz="2000" dirty="0"/>
              <a:t>There are two shorter paths:</a:t>
            </a:r>
            <a:br>
              <a:rPr lang="en-CA" sz="2000" dirty="0"/>
            </a:br>
            <a:r>
              <a:rPr lang="en-CA" sz="2000" dirty="0"/>
              <a:t>    </a:t>
            </a:r>
            <a:r>
              <a:rPr lang="en-CA" sz="2000" dirty="0">
                <a:latin typeface="Times New Roman" pitchFamily="18" charset="0"/>
                <a:cs typeface="Times New Roman" pitchFamily="18" charset="0"/>
              </a:rPr>
              <a:t>(3, 2) </a:t>
            </a:r>
            <a:r>
              <a:rPr lang="en-CA" sz="2000" dirty="0"/>
              <a:t>→</a:t>
            </a:r>
            <a:r>
              <a:rPr lang="en-CA" sz="2000" dirty="0">
                <a:latin typeface="Times New Roman" pitchFamily="18" charset="0"/>
                <a:cs typeface="Times New Roman" pitchFamily="18" charset="0"/>
              </a:rPr>
              <a:t> (3, 1, 2)</a:t>
            </a:r>
          </a:p>
          <a:p>
            <a:pPr>
              <a:buNone/>
            </a:pPr>
            <a:r>
              <a:rPr lang="en-CA" sz="2000" dirty="0">
                <a:latin typeface="Times New Roman" pitchFamily="18" charset="0"/>
                <a:cs typeface="Times New Roman" pitchFamily="18" charset="0"/>
              </a:rPr>
              <a:t>		    0.554 &gt; 0.245 + 0.100  </a:t>
            </a:r>
            <a:br>
              <a:rPr lang="en-CA" sz="2000" dirty="0">
                <a:latin typeface="Times New Roman" pitchFamily="18" charset="0"/>
                <a:cs typeface="Times New Roman" pitchFamily="18" charset="0"/>
              </a:rPr>
            </a:br>
            <a:r>
              <a:rPr lang="en-CA" sz="2000" dirty="0">
                <a:latin typeface="Times New Roman" pitchFamily="18" charset="0"/>
                <a:cs typeface="Times New Roman" pitchFamily="18" charset="0"/>
              </a:rPr>
              <a:t>    (3, 5) </a:t>
            </a:r>
            <a:r>
              <a:rPr lang="en-CA" sz="2000" dirty="0"/>
              <a:t>→</a:t>
            </a:r>
            <a:r>
              <a:rPr lang="en-CA" sz="2000" dirty="0">
                <a:latin typeface="Times New Roman" pitchFamily="18" charset="0"/>
                <a:cs typeface="Times New Roman" pitchFamily="18" charset="0"/>
              </a:rPr>
              <a:t> (3, 1, 5)</a:t>
            </a:r>
          </a:p>
          <a:p>
            <a:pPr>
              <a:buNone/>
            </a:pPr>
            <a:r>
              <a:rPr lang="en-CA" sz="2000" dirty="0">
                <a:latin typeface="Times New Roman" pitchFamily="18" charset="0"/>
                <a:cs typeface="Times New Roman" pitchFamily="18" charset="0"/>
              </a:rPr>
              <a:t>		    0.931 &gt; 0.245 + 0.277</a:t>
            </a: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2029404"/>
            <a:ext cx="5073463" cy="4833679"/>
          </a:xfrm>
          <a:prstGeom prst="rect">
            <a:avLst/>
          </a:prstGeom>
          <a:noFill/>
        </p:spPr>
      </p:pic>
      <p:sp>
        <p:nvSpPr>
          <p:cNvPr id="9" name="Oval 8"/>
          <p:cNvSpPr/>
          <p:nvPr/>
        </p:nvSpPr>
        <p:spPr>
          <a:xfrm>
            <a:off x="3071664" y="276977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0" name="Oval 9"/>
          <p:cNvSpPr/>
          <p:nvPr/>
        </p:nvSpPr>
        <p:spPr>
          <a:xfrm>
            <a:off x="4190625" y="278092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4" name="Footer Placeholder 3">
            <a:extLst>
              <a:ext uri="{FF2B5EF4-FFF2-40B4-BE49-F238E27FC236}">
                <a16:creationId xmlns:a16="http://schemas.microsoft.com/office/drawing/2014/main" id="{E6AB2EC2-08E2-D62A-956F-B98BC1DF579D}"/>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EDACD9B5-213C-2627-4A4C-E1692B154B7B}"/>
              </a:ext>
            </a:extLst>
          </p:cNvPr>
          <p:cNvSpPr>
            <a:spLocks noGrp="1"/>
          </p:cNvSpPr>
          <p:nvPr>
            <p:ph type="sldNum" sz="quarter" idx="11"/>
          </p:nvPr>
        </p:nvSpPr>
        <p:spPr/>
        <p:txBody>
          <a:bodyPr/>
          <a:lstStyle/>
          <a:p>
            <a:fld id="{009375D7-070A-4959-9224-FB5E66F2B1B3}" type="slidenum">
              <a:rPr lang="en-AU" smtClean="0"/>
              <a:pPr/>
              <a:t>149</a:t>
            </a:fld>
            <a:endParaRPr lang="en-A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Okay, let’s visit vertex F</a:t>
            </a:r>
          </a:p>
          <a:p>
            <a:pPr lvl="1"/>
            <a:r>
              <a:rPr lang="en-CA" sz="2000" dirty="0"/>
              <a:t>We know the shortest path is (A, B, F) and it’s of length 8</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52070" y="3068961"/>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697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E2588F8F-3C62-299A-62A5-4A2C69F091D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AED5C4C-1EF0-C4D3-4291-435FD4831132}"/>
              </a:ext>
            </a:extLst>
          </p:cNvPr>
          <p:cNvSpPr>
            <a:spLocks noGrp="1"/>
          </p:cNvSpPr>
          <p:nvPr>
            <p:ph type="sldNum" sz="quarter" idx="11"/>
          </p:nvPr>
        </p:nvSpPr>
        <p:spPr/>
        <p:txBody>
          <a:bodyPr/>
          <a:lstStyle/>
          <a:p>
            <a:fld id="{009375D7-070A-4959-9224-FB5E66F2B1B3}" type="slidenum">
              <a:rPr lang="en-AU" smtClean="0"/>
              <a:pPr/>
              <a:t>15</a:t>
            </a:fld>
            <a:endParaRPr lang="en-AU" dirty="0"/>
          </a:p>
        </p:txBody>
      </p:sp>
    </p:spTree>
    <p:extLst>
      <p:ext uri="{BB962C8B-B14F-4D97-AF65-F5344CB8AC3E}">
        <p14:creationId xmlns:p14="http://schemas.microsoft.com/office/powerpoint/2010/main" val="24011018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4" name="Object 4"/>
          <p:cNvGraphicFramePr>
            <a:graphicFrameLocks noChangeAspect="1"/>
          </p:cNvGraphicFramePr>
          <p:nvPr>
            <p:extLst>
              <p:ext uri="{D42A27DB-BD31-4B8C-83A1-F6EECF244321}">
                <p14:modId xmlns:p14="http://schemas.microsoft.com/office/powerpoint/2010/main" val="772055082"/>
              </p:ext>
            </p:extLst>
          </p:nvPr>
        </p:nvGraphicFramePr>
        <p:xfrm>
          <a:off x="1559891" y="2548256"/>
          <a:ext cx="1970087" cy="1901825"/>
        </p:xfrm>
        <a:graphic>
          <a:graphicData uri="http://schemas.openxmlformats.org/presentationml/2006/ole">
            <mc:AlternateContent xmlns:mc="http://schemas.openxmlformats.org/markup-compatibility/2006">
              <mc:Choice xmlns:v="urn:schemas-microsoft-com:vml" Requires="v">
                <p:oleObj name="Equation" r:id="rId2" imgW="1104840" imgH="1066680" progId="Equation.DSMT4">
                  <p:embed/>
                </p:oleObj>
              </mc:Choice>
              <mc:Fallback>
                <p:oleObj name="Equation" r:id="rId2" imgW="1104840" imgH="1066680" progId="Equation.DSMT4">
                  <p:embed/>
                  <p:pic>
                    <p:nvPicPr>
                      <p:cNvPr id="768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891" y="2548256"/>
                        <a:ext cx="1970087"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With the first pass, </a:t>
            </a:r>
            <a:r>
              <a:rPr lang="en-CA" sz="2400" i="1" dirty="0">
                <a:latin typeface="Times New Roman" pitchFamily="18" charset="0"/>
                <a:cs typeface="Times New Roman" pitchFamily="18" charset="0"/>
              </a:rPr>
              <a:t>k</a:t>
            </a:r>
            <a:r>
              <a:rPr lang="en-CA" sz="2400" dirty="0">
                <a:latin typeface="Times New Roman" pitchFamily="18" charset="0"/>
                <a:cs typeface="Times New Roman" pitchFamily="18" charset="0"/>
              </a:rPr>
              <a:t> = 1</a:t>
            </a:r>
            <a:r>
              <a:rPr lang="en-CA" sz="2400" dirty="0"/>
              <a:t>, we attempt passing through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p>
          <a:p>
            <a:pPr>
              <a:buNone/>
            </a:pPr>
            <a:endParaRPr lang="en-CA" sz="2400" baseline="-25000" dirty="0"/>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r>
              <a:rPr lang="en-CA" sz="2400" dirty="0"/>
              <a:t>We update each of these</a:t>
            </a: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4" cstate="print"/>
          <a:stretch>
            <a:fillRect/>
          </a:stretch>
        </p:blipFill>
        <p:spPr bwMode="auto">
          <a:xfrm>
            <a:off x="5558646" y="2029404"/>
            <a:ext cx="5073463" cy="4833679"/>
          </a:xfrm>
          <a:prstGeom prst="rect">
            <a:avLst/>
          </a:prstGeom>
          <a:noFill/>
        </p:spPr>
      </p:pic>
      <p:sp>
        <p:nvSpPr>
          <p:cNvPr id="7" name="Oval 6"/>
          <p:cNvSpPr/>
          <p:nvPr/>
        </p:nvSpPr>
        <p:spPr>
          <a:xfrm>
            <a:off x="1928041" y="3257457"/>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 name="Oval 7"/>
          <p:cNvSpPr/>
          <p:nvPr/>
        </p:nvSpPr>
        <p:spPr>
          <a:xfrm>
            <a:off x="3047002" y="3268608"/>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4" name="Footer Placeholder 3">
            <a:extLst>
              <a:ext uri="{FF2B5EF4-FFF2-40B4-BE49-F238E27FC236}">
                <a16:creationId xmlns:a16="http://schemas.microsoft.com/office/drawing/2014/main" id="{4DD34D0A-AF1F-D79F-83CB-C7A2BBDF7400}"/>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682A3124-BD4E-EA99-8DCA-929473094668}"/>
              </a:ext>
            </a:extLst>
          </p:cNvPr>
          <p:cNvSpPr>
            <a:spLocks noGrp="1"/>
          </p:cNvSpPr>
          <p:nvPr>
            <p:ph type="sldNum" sz="quarter" idx="11"/>
          </p:nvPr>
        </p:nvSpPr>
        <p:spPr/>
        <p:txBody>
          <a:bodyPr/>
          <a:lstStyle/>
          <a:p>
            <a:fld id="{009375D7-070A-4959-9224-FB5E66F2B1B3}" type="slidenum">
              <a:rPr lang="en-AU" smtClean="0"/>
              <a:pPr/>
              <a:t>150</a:t>
            </a:fld>
            <a:endParaRPr lang="en-AU"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After all the steps, we end up with the matrix </a:t>
            </a:r>
            <a:r>
              <a:rPr lang="en-CA" sz="2400" b="1" i="1" dirty="0">
                <a:latin typeface="Times New Roman" pitchFamily="18" charset="0"/>
                <a:cs typeface="Times New Roman" pitchFamily="18" charset="0"/>
              </a:rPr>
              <a:t>P</a:t>
            </a:r>
            <a:r>
              <a:rPr lang="en-CA" sz="2400" i="1" dirty="0">
                <a:latin typeface="Times New Roman" pitchFamily="18" charset="0"/>
                <a:cs typeface="Times New Roman" pitchFamily="18" charset="0"/>
              </a:rPr>
              <a:t> = </a:t>
            </a:r>
            <a:r>
              <a:rPr lang="en-CA" sz="2400" dirty="0">
                <a:latin typeface="Times New Roman" pitchFamily="18" charset="0"/>
                <a:cs typeface="Times New Roman" pitchFamily="18" charset="0"/>
              </a:rPr>
              <a:t>(</a:t>
            </a:r>
            <a:r>
              <a:rPr lang="en-CA" sz="2400" i="1" dirty="0" err="1">
                <a:latin typeface="Times New Roman" pitchFamily="18" charset="0"/>
                <a:cs typeface="Times New Roman" pitchFamily="18" charset="0"/>
              </a:rPr>
              <a:t>p</a:t>
            </a:r>
            <a:r>
              <a:rPr lang="en-CA" sz="2400" i="1" baseline="-25000" dirty="0" err="1">
                <a:latin typeface="Times New Roman" pitchFamily="18" charset="0"/>
                <a:cs typeface="Times New Roman" pitchFamily="18" charset="0"/>
              </a:rPr>
              <a:t>i,j</a:t>
            </a:r>
            <a:r>
              <a:rPr lang="en-CA" sz="2400" dirty="0">
                <a:latin typeface="Times New Roman" pitchFamily="18" charset="0"/>
                <a:cs typeface="Times New Roman" pitchFamily="18" charset="0"/>
              </a:rPr>
              <a:t>)</a:t>
            </a:r>
            <a:r>
              <a:rPr lang="en-CA" sz="2400" dirty="0"/>
              <a:t>:</a:t>
            </a: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a:p>
            <a:pPr>
              <a:buNone/>
            </a:pPr>
            <a:endParaRPr lang="en-CA" sz="2400" dirty="0">
              <a:latin typeface="Times New Roman" pitchFamily="18" charset="0"/>
              <a:cs typeface="Times New Roman" pitchFamily="18" charset="0"/>
            </a:endParaRPr>
          </a:p>
        </p:txBody>
      </p:sp>
      <p:pic>
        <p:nvPicPr>
          <p:cNvPr id="5" name="Picture 3" descr="C:\Users\dwharder\Desktop\k1.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966222454"/>
              </p:ext>
            </p:extLst>
          </p:nvPr>
        </p:nvGraphicFramePr>
        <p:xfrm>
          <a:off x="1816826" y="2757262"/>
          <a:ext cx="1968500"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826" y="2757262"/>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4B0AEAC9-BC61-F18E-2A8F-65EAFCDA528E}"/>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F9B7A8DF-E3D0-72F6-57E2-7C45C07DECE3}"/>
              </a:ext>
            </a:extLst>
          </p:cNvPr>
          <p:cNvSpPr>
            <a:spLocks noGrp="1"/>
          </p:cNvSpPr>
          <p:nvPr>
            <p:ph type="sldNum" sz="quarter" idx="11"/>
          </p:nvPr>
        </p:nvSpPr>
        <p:spPr/>
        <p:txBody>
          <a:bodyPr/>
          <a:lstStyle/>
          <a:p>
            <a:fld id="{009375D7-070A-4959-9224-FB5E66F2B1B3}" type="slidenum">
              <a:rPr lang="en-AU" smtClean="0"/>
              <a:pPr/>
              <a:t>151</a:t>
            </a:fld>
            <a:endParaRPr lang="en-AU"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1" name="Object 2"/>
          <p:cNvGraphicFramePr>
            <a:graphicFrameLocks noChangeAspect="1"/>
          </p:cNvGraphicFramePr>
          <p:nvPr>
            <p:extLst>
              <p:ext uri="{D42A27DB-BD31-4B8C-83A1-F6EECF244321}">
                <p14:modId xmlns:p14="http://schemas.microsoft.com/office/powerpoint/2010/main" val="807509581"/>
              </p:ext>
            </p:extLst>
          </p:nvPr>
        </p:nvGraphicFramePr>
        <p:xfrm>
          <a:off x="1311729" y="2713719"/>
          <a:ext cx="1968500" cy="1901825"/>
        </p:xfrm>
        <a:graphic>
          <a:graphicData uri="http://schemas.openxmlformats.org/presentationml/2006/ole">
            <mc:AlternateContent xmlns:mc="http://schemas.openxmlformats.org/markup-compatibility/2006">
              <mc:Choice xmlns:v="urn:schemas-microsoft-com:vml" Requires="v">
                <p:oleObj name="Equation" r:id="rId2" imgW="1104840" imgH="1066680" progId="Equation.DSMT4">
                  <p:embed/>
                </p:oleObj>
              </mc:Choice>
              <mc:Fallback>
                <p:oleObj name="Equation" r:id="rId2" imgW="1104840" imgH="1066680" progId="Equation.DSMT4">
                  <p:embed/>
                  <p:pic>
                    <p:nvPicPr>
                      <p:cNvPr id="7885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729" y="2713719"/>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These are all the adjacent edges that are still the shortest distance</a:t>
            </a:r>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For each of these, </a:t>
            </a:r>
            <a:r>
              <a:rPr lang="en-CA" sz="2400" i="1" dirty="0" err="1">
                <a:latin typeface="Times New Roman" pitchFamily="18" charset="0"/>
                <a:cs typeface="Times New Roman" pitchFamily="18" charset="0"/>
              </a:rPr>
              <a:t>p</a:t>
            </a:r>
            <a:r>
              <a:rPr lang="en-CA" sz="2400" i="1" baseline="-25000" dirty="0" err="1">
                <a:latin typeface="Times New Roman" pitchFamily="18" charset="0"/>
                <a:cs typeface="Times New Roman" pitchFamily="18" charset="0"/>
              </a:rPr>
              <a:t>i,j</a:t>
            </a:r>
            <a:r>
              <a:rPr lang="en-CA" sz="2400" dirty="0">
                <a:latin typeface="Times New Roman" pitchFamily="18" charset="0"/>
                <a:cs typeface="Times New Roman" pitchFamily="18" charset="0"/>
              </a:rPr>
              <a:t> = </a:t>
            </a:r>
            <a:r>
              <a:rPr lang="en-CA" sz="2400" i="1" dirty="0">
                <a:latin typeface="Times New Roman" pitchFamily="18" charset="0"/>
                <a:cs typeface="Times New Roman" pitchFamily="18" charset="0"/>
              </a:rPr>
              <a:t>j</a:t>
            </a:r>
          </a:p>
        </p:txBody>
      </p:sp>
      <p:pic>
        <p:nvPicPr>
          <p:cNvPr id="5" name="Picture 4" descr="C:\Users\dwharder\Desktop\k2.png"/>
          <p:cNvPicPr>
            <a:picLocks noChangeAspect="1" noChangeArrowheads="1"/>
          </p:cNvPicPr>
          <p:nvPr/>
        </p:nvPicPr>
        <p:blipFill>
          <a:blip r:embed="rId4" cstate="print"/>
          <a:stretch>
            <a:fillRect/>
          </a:stretch>
        </p:blipFill>
        <p:spPr bwMode="auto">
          <a:xfrm>
            <a:off x="5558646" y="2029404"/>
            <a:ext cx="5073463" cy="4833679"/>
          </a:xfrm>
          <a:prstGeom prst="rect">
            <a:avLst/>
          </a:prstGeom>
          <a:noFill/>
        </p:spPr>
      </p:pic>
      <p:sp>
        <p:nvSpPr>
          <p:cNvPr id="7" name="Oval 6"/>
          <p:cNvSpPr/>
          <p:nvPr/>
        </p:nvSpPr>
        <p:spPr>
          <a:xfrm>
            <a:off x="1667142" y="2702840"/>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8" name="Oval 7"/>
          <p:cNvSpPr/>
          <p:nvPr/>
        </p:nvSpPr>
        <p:spPr>
          <a:xfrm>
            <a:off x="2037672" y="2702840"/>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9" name="Oval 8"/>
          <p:cNvSpPr/>
          <p:nvPr/>
        </p:nvSpPr>
        <p:spPr>
          <a:xfrm>
            <a:off x="2408202" y="2702840"/>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0" name="Oval 9"/>
          <p:cNvSpPr/>
          <p:nvPr/>
        </p:nvSpPr>
        <p:spPr>
          <a:xfrm>
            <a:off x="2778732" y="2702840"/>
            <a:ext cx="44386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1" name="Oval 10"/>
          <p:cNvSpPr/>
          <p:nvPr/>
        </p:nvSpPr>
        <p:spPr>
          <a:xfrm>
            <a:off x="2049484" y="3074978"/>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2" name="Oval 11"/>
          <p:cNvSpPr/>
          <p:nvPr/>
        </p:nvSpPr>
        <p:spPr>
          <a:xfrm>
            <a:off x="2420014" y="3074978"/>
            <a:ext cx="443860" cy="432048"/>
          </a:xfrm>
          <a:prstGeom prst="ellipse">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3" name="Oval 12"/>
          <p:cNvSpPr/>
          <p:nvPr/>
        </p:nvSpPr>
        <p:spPr>
          <a:xfrm>
            <a:off x="2420675" y="3457320"/>
            <a:ext cx="443860"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4" name="Oval 13"/>
          <p:cNvSpPr/>
          <p:nvPr/>
        </p:nvSpPr>
        <p:spPr>
          <a:xfrm>
            <a:off x="2796968" y="3799213"/>
            <a:ext cx="443860" cy="43204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5" name="Oval 14"/>
          <p:cNvSpPr/>
          <p:nvPr/>
        </p:nvSpPr>
        <p:spPr>
          <a:xfrm>
            <a:off x="1684342" y="4187604"/>
            <a:ext cx="443860" cy="4320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4" name="Footer Placeholder 3">
            <a:extLst>
              <a:ext uri="{FF2B5EF4-FFF2-40B4-BE49-F238E27FC236}">
                <a16:creationId xmlns:a16="http://schemas.microsoft.com/office/drawing/2014/main" id="{EB2FEE34-3BA7-CD61-F030-138DB2FB12FA}"/>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574B3664-4E2B-2DD7-2EE7-CC6A249A655D}"/>
              </a:ext>
            </a:extLst>
          </p:cNvPr>
          <p:cNvSpPr>
            <a:spLocks noGrp="1"/>
          </p:cNvSpPr>
          <p:nvPr>
            <p:ph type="sldNum" sz="quarter" idx="11"/>
          </p:nvPr>
        </p:nvSpPr>
        <p:spPr/>
        <p:txBody>
          <a:bodyPr/>
          <a:lstStyle/>
          <a:p>
            <a:fld id="{009375D7-070A-4959-9224-FB5E66F2B1B3}" type="slidenum">
              <a:rPr lang="en-AU" smtClean="0"/>
              <a:pPr/>
              <a:t>152</a:t>
            </a:fld>
            <a:endParaRPr lang="en-AU"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From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2</a:t>
            </a:r>
            <a:r>
              <a:rPr lang="en-CA" sz="2000" dirty="0"/>
              <a:t>,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2,3</a:t>
            </a:r>
            <a:r>
              <a:rPr lang="en-CA" sz="2000" dirty="0">
                <a:latin typeface="Times New Roman" pitchFamily="18" charset="0"/>
                <a:cs typeface="Times New Roman" pitchFamily="18" charset="0"/>
              </a:rPr>
              <a:t> = 3</a:t>
            </a:r>
            <a:r>
              <a:rPr lang="en-CA" sz="2000" dirty="0"/>
              <a:t> 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2,4</a:t>
            </a:r>
            <a:r>
              <a:rPr lang="en-CA" sz="2000" dirty="0">
                <a:latin typeface="Times New Roman" pitchFamily="18" charset="0"/>
                <a:cs typeface="Times New Roman" pitchFamily="18" charset="0"/>
              </a:rPr>
              <a:t> = 4</a:t>
            </a:r>
            <a:r>
              <a:rPr lang="en-CA" sz="2000" dirty="0"/>
              <a:t>; we go directly to vertices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3</a:t>
            </a:r>
            <a:r>
              <a:rPr lang="en-CA" sz="2000" dirty="0"/>
              <a:t> and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r>
              <a:rPr lang="en-CA" sz="2000" dirty="0"/>
              <a:t>But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2,1</a:t>
            </a:r>
            <a:r>
              <a:rPr lang="en-CA" sz="2000" dirty="0">
                <a:latin typeface="Times New Roman" pitchFamily="18" charset="0"/>
                <a:cs typeface="Times New Roman" pitchFamily="18" charset="0"/>
              </a:rPr>
              <a:t> = 3 </a:t>
            </a:r>
            <a:r>
              <a:rPr lang="en-CA" sz="2000" dirty="0"/>
              <a:t>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3,1</a:t>
            </a:r>
            <a:r>
              <a:rPr lang="en-CA" sz="2000" dirty="0">
                <a:latin typeface="Times New Roman" pitchFamily="18" charset="0"/>
                <a:cs typeface="Times New Roman" pitchFamily="18" charset="0"/>
              </a:rPr>
              <a:t> = 1</a:t>
            </a:r>
            <a:r>
              <a:rPr lang="en-CA" sz="2000" dirty="0"/>
              <a:t>;</a:t>
            </a:r>
            <a:br>
              <a:rPr lang="en-CA" sz="2000" dirty="0"/>
            </a:br>
            <a:r>
              <a:rPr lang="en-CA" sz="2000" dirty="0"/>
              <a:t>the shortest path to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r>
              <a:rPr lang="en-CA" sz="2000" dirty="0"/>
              <a:t> is </a:t>
            </a:r>
            <a:r>
              <a:rPr lang="en-CA" sz="2000" dirty="0">
                <a:latin typeface="Times New Roman" pitchFamily="18" charset="0"/>
                <a:cs typeface="Times New Roman" pitchFamily="18" charset="0"/>
              </a:rPr>
              <a:t>(2, 3, 1)</a:t>
            </a:r>
          </a:p>
          <a:p>
            <a:pPr>
              <a:buNone/>
            </a:pPr>
            <a:r>
              <a:rPr lang="en-CA" sz="2000" dirty="0"/>
              <a:t>Also,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2,5</a:t>
            </a:r>
            <a:r>
              <a:rPr lang="en-CA" sz="2000" dirty="0">
                <a:latin typeface="Times New Roman" pitchFamily="18" charset="0"/>
                <a:cs typeface="Times New Roman" pitchFamily="18" charset="0"/>
              </a:rPr>
              <a:t> = 4 </a:t>
            </a:r>
            <a:r>
              <a:rPr lang="en-CA" sz="2000" dirty="0"/>
              <a:t>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4,5</a:t>
            </a:r>
            <a:r>
              <a:rPr lang="en-CA" sz="2000" dirty="0">
                <a:latin typeface="Times New Roman" pitchFamily="18" charset="0"/>
                <a:cs typeface="Times New Roman" pitchFamily="18" charset="0"/>
              </a:rPr>
              <a:t> = 5</a:t>
            </a:r>
            <a:r>
              <a:rPr lang="en-CA" sz="2000" dirty="0"/>
              <a:t>;</a:t>
            </a:r>
            <a:br>
              <a:rPr lang="en-CA" sz="2000" dirty="0"/>
            </a:br>
            <a:r>
              <a:rPr lang="en-CA" sz="2000" dirty="0"/>
              <a:t>the shortest path to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r>
              <a:rPr lang="en-CA" sz="2000" dirty="0"/>
              <a:t> is </a:t>
            </a:r>
            <a:r>
              <a:rPr lang="en-CA" sz="2000" dirty="0">
                <a:latin typeface="Times New Roman" pitchFamily="18" charset="0"/>
                <a:cs typeface="Times New Roman" pitchFamily="18" charset="0"/>
              </a:rPr>
              <a:t>(2, 4, 5)</a:t>
            </a:r>
          </a:p>
          <a:p>
            <a:pPr>
              <a:buNone/>
            </a:pPr>
            <a:r>
              <a:rPr lang="en-CA" sz="2000" dirty="0"/>
              <a:t>	</a:t>
            </a:r>
          </a:p>
        </p:txBody>
      </p:sp>
      <p:pic>
        <p:nvPicPr>
          <p:cNvPr id="5" name="Picture 5" descr="C:\Users\dwharder\Desktop\k3.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79875" name="Object 2"/>
          <p:cNvGraphicFramePr>
            <a:graphicFrameLocks noChangeAspect="1"/>
          </p:cNvGraphicFramePr>
          <p:nvPr>
            <p:extLst>
              <p:ext uri="{D42A27DB-BD31-4B8C-83A1-F6EECF244321}">
                <p14:modId xmlns:p14="http://schemas.microsoft.com/office/powerpoint/2010/main" val="2362956542"/>
              </p:ext>
            </p:extLst>
          </p:nvPr>
        </p:nvGraphicFramePr>
        <p:xfrm>
          <a:off x="1459774" y="2252165"/>
          <a:ext cx="1968500"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7987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774" y="2252165"/>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00D3FC91-AC80-9C04-89EB-49C6ED5C4D3D}"/>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BCF1502E-F26D-8FA1-0677-EFA2E0C04772}"/>
              </a:ext>
            </a:extLst>
          </p:cNvPr>
          <p:cNvSpPr>
            <a:spLocks noGrp="1"/>
          </p:cNvSpPr>
          <p:nvPr>
            <p:ph type="sldNum" sz="quarter" idx="11"/>
          </p:nvPr>
        </p:nvSpPr>
        <p:spPr/>
        <p:txBody>
          <a:bodyPr/>
          <a:lstStyle/>
          <a:p>
            <a:fld id="{009375D7-070A-4959-9224-FB5E66F2B1B3}" type="slidenum">
              <a:rPr lang="en-AU" smtClean="0"/>
              <a:pPr/>
              <a:t>153</a:t>
            </a:fld>
            <a:endParaRPr lang="en-AU"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Autofit/>
          </a:bodyPr>
          <a:lstStyle/>
          <a:p>
            <a:pPr>
              <a:buNone/>
            </a:pPr>
            <a:r>
              <a:rPr lang="en-CA" sz="2000" dirty="0"/>
              <a:t>From vertex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3</a:t>
            </a:r>
            <a:r>
              <a:rPr lang="en-CA" sz="2000" dirty="0"/>
              <a:t>,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3,1</a:t>
            </a:r>
            <a:r>
              <a:rPr lang="en-CA" sz="2000" dirty="0">
                <a:latin typeface="Times New Roman" pitchFamily="18" charset="0"/>
                <a:cs typeface="Times New Roman" pitchFamily="18" charset="0"/>
              </a:rPr>
              <a:t> = 1</a:t>
            </a:r>
            <a:r>
              <a:rPr lang="en-CA" sz="2000" dirty="0"/>
              <a:t> 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3,4</a:t>
            </a:r>
            <a:r>
              <a:rPr lang="en-CA" sz="2000" dirty="0">
                <a:latin typeface="Times New Roman" pitchFamily="18" charset="0"/>
                <a:cs typeface="Times New Roman" pitchFamily="18" charset="0"/>
              </a:rPr>
              <a:t> = 4</a:t>
            </a:r>
            <a:r>
              <a:rPr lang="en-CA" sz="2000" dirty="0"/>
              <a:t>; we go directly to vertices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1</a:t>
            </a:r>
            <a:r>
              <a:rPr lang="en-CA" sz="2000" dirty="0"/>
              <a:t> and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4</a:t>
            </a: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buNone/>
            </a:pPr>
            <a:endParaRPr lang="en-CA" sz="2000" dirty="0"/>
          </a:p>
          <a:p>
            <a:pPr>
              <a:lnSpc>
                <a:spcPct val="160000"/>
              </a:lnSpc>
              <a:buNone/>
            </a:pPr>
            <a:r>
              <a:rPr lang="en-CA" sz="2000" dirty="0"/>
              <a:t>But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3,2</a:t>
            </a:r>
            <a:r>
              <a:rPr lang="en-CA" sz="2000" dirty="0">
                <a:latin typeface="Times New Roman" pitchFamily="18" charset="0"/>
                <a:cs typeface="Times New Roman" pitchFamily="18" charset="0"/>
              </a:rPr>
              <a:t> = 1 </a:t>
            </a:r>
            <a:r>
              <a:rPr lang="en-CA" sz="2000" dirty="0"/>
              <a:t>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1,2</a:t>
            </a:r>
            <a:r>
              <a:rPr lang="en-CA" sz="2000" dirty="0">
                <a:latin typeface="Times New Roman" pitchFamily="18" charset="0"/>
                <a:cs typeface="Times New Roman" pitchFamily="18" charset="0"/>
              </a:rPr>
              <a:t> = 2</a:t>
            </a:r>
            <a:r>
              <a:rPr lang="en-CA" sz="2000" dirty="0"/>
              <a:t>;</a:t>
            </a:r>
            <a:br>
              <a:rPr lang="en-CA" sz="2000" dirty="0"/>
            </a:br>
            <a:r>
              <a:rPr lang="en-CA" sz="2000" dirty="0"/>
              <a:t>the shortest path to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2</a:t>
            </a:r>
            <a:r>
              <a:rPr lang="en-CA" sz="2000" dirty="0"/>
              <a:t> is </a:t>
            </a:r>
            <a:r>
              <a:rPr lang="en-CA" sz="2000" dirty="0">
                <a:latin typeface="Times New Roman" pitchFamily="18" charset="0"/>
                <a:cs typeface="Times New Roman" pitchFamily="18" charset="0"/>
              </a:rPr>
              <a:t>(3, 1, 2)</a:t>
            </a:r>
          </a:p>
          <a:p>
            <a:pPr>
              <a:lnSpc>
                <a:spcPct val="160000"/>
              </a:lnSpc>
              <a:buNone/>
            </a:pPr>
            <a:r>
              <a:rPr lang="en-CA" sz="2000" dirty="0"/>
              <a:t>Also,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3,5</a:t>
            </a:r>
            <a:r>
              <a:rPr lang="en-CA" sz="2000" dirty="0">
                <a:latin typeface="Times New Roman" pitchFamily="18" charset="0"/>
                <a:cs typeface="Times New Roman" pitchFamily="18" charset="0"/>
              </a:rPr>
              <a:t> = 4 </a:t>
            </a:r>
            <a:r>
              <a:rPr lang="en-CA" sz="2000" dirty="0"/>
              <a:t>and </a:t>
            </a:r>
            <a:r>
              <a:rPr lang="en-CA" sz="2000" i="1" dirty="0">
                <a:latin typeface="Times New Roman" pitchFamily="18" charset="0"/>
                <a:cs typeface="Times New Roman" pitchFamily="18" charset="0"/>
              </a:rPr>
              <a:t>p</a:t>
            </a:r>
            <a:r>
              <a:rPr lang="en-CA" sz="2000" baseline="-25000" dirty="0">
                <a:latin typeface="Times New Roman" pitchFamily="18" charset="0"/>
                <a:cs typeface="Times New Roman" pitchFamily="18" charset="0"/>
              </a:rPr>
              <a:t>4,5</a:t>
            </a:r>
            <a:r>
              <a:rPr lang="en-CA" sz="2000" dirty="0">
                <a:latin typeface="Times New Roman" pitchFamily="18" charset="0"/>
                <a:cs typeface="Times New Roman" pitchFamily="18" charset="0"/>
              </a:rPr>
              <a:t> = 5</a:t>
            </a:r>
            <a:r>
              <a:rPr lang="en-CA" sz="2000" dirty="0"/>
              <a:t>;</a:t>
            </a:r>
            <a:br>
              <a:rPr lang="en-CA" sz="2000" dirty="0"/>
            </a:br>
            <a:r>
              <a:rPr lang="en-CA" sz="2000" dirty="0"/>
              <a:t>the shortest path to </a:t>
            </a:r>
            <a:r>
              <a:rPr lang="en-CA" sz="2000" i="1" dirty="0">
                <a:latin typeface="Times New Roman" pitchFamily="18" charset="0"/>
                <a:cs typeface="Times New Roman" pitchFamily="18" charset="0"/>
              </a:rPr>
              <a:t>v</a:t>
            </a:r>
            <a:r>
              <a:rPr lang="en-CA" sz="2000" baseline="-25000" dirty="0">
                <a:latin typeface="Times New Roman" pitchFamily="18" charset="0"/>
                <a:cs typeface="Times New Roman" pitchFamily="18" charset="0"/>
              </a:rPr>
              <a:t>5</a:t>
            </a:r>
            <a:r>
              <a:rPr lang="en-CA" sz="2000" dirty="0"/>
              <a:t> is </a:t>
            </a:r>
            <a:r>
              <a:rPr lang="en-CA" sz="2000" dirty="0">
                <a:latin typeface="Times New Roman" pitchFamily="18" charset="0"/>
                <a:cs typeface="Times New Roman" pitchFamily="18" charset="0"/>
              </a:rPr>
              <a:t>(3, 4, 5)</a:t>
            </a:r>
          </a:p>
          <a:p>
            <a:pPr>
              <a:buNone/>
            </a:pPr>
            <a:r>
              <a:rPr lang="en-CA" sz="2000" dirty="0"/>
              <a:t>	</a:t>
            </a:r>
          </a:p>
        </p:txBody>
      </p:sp>
      <p:pic>
        <p:nvPicPr>
          <p:cNvPr id="5" name="Picture 6" descr="C:\Users\dwharder\Desktop\k4.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80899" name="Object 2"/>
          <p:cNvGraphicFramePr>
            <a:graphicFrameLocks noChangeAspect="1"/>
          </p:cNvGraphicFramePr>
          <p:nvPr>
            <p:extLst>
              <p:ext uri="{D42A27DB-BD31-4B8C-83A1-F6EECF244321}">
                <p14:modId xmlns:p14="http://schemas.microsoft.com/office/powerpoint/2010/main" val="3856634645"/>
              </p:ext>
            </p:extLst>
          </p:nvPr>
        </p:nvGraphicFramePr>
        <p:xfrm>
          <a:off x="1050471" y="2182496"/>
          <a:ext cx="1968500"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8089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471" y="2182496"/>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47820914-11BB-4BB6-87D9-84F0180A2989}"/>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FA2CE43F-0ADA-4914-85BC-074ECC360614}"/>
              </a:ext>
            </a:extLst>
          </p:cNvPr>
          <p:cNvSpPr>
            <a:spLocks noGrp="1"/>
          </p:cNvSpPr>
          <p:nvPr>
            <p:ph type="sldNum" sz="quarter" idx="11"/>
          </p:nvPr>
        </p:nvSpPr>
        <p:spPr/>
        <p:txBody>
          <a:bodyPr/>
          <a:lstStyle/>
          <a:p>
            <a:fld id="{009375D7-070A-4959-9224-FB5E66F2B1B3}" type="slidenum">
              <a:rPr lang="en-AU" smtClean="0"/>
              <a:pPr/>
              <a:t>154</a:t>
            </a:fld>
            <a:endParaRPr lang="en-AU"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From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4</a:t>
            </a:r>
            <a:r>
              <a:rPr lang="en-CA" sz="2400" dirty="0"/>
              <a: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4,5</a:t>
            </a:r>
            <a:r>
              <a:rPr lang="en-CA" sz="2400" dirty="0">
                <a:latin typeface="Times New Roman" pitchFamily="18" charset="0"/>
                <a:cs typeface="Times New Roman" pitchFamily="18" charset="0"/>
              </a:rPr>
              <a:t> = 5</a:t>
            </a:r>
            <a:r>
              <a:rPr lang="en-CA" sz="2400" dirty="0"/>
              <a:t>; we go directly to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5</a:t>
            </a: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But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4,1</a:t>
            </a:r>
            <a:r>
              <a:rPr lang="en-CA" sz="2400" dirty="0">
                <a:latin typeface="Times New Roman" pitchFamily="18" charset="0"/>
                <a:cs typeface="Times New Roman" pitchFamily="18" charset="0"/>
              </a:rPr>
              <a:t> = 5,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5,1</a:t>
            </a:r>
            <a:r>
              <a:rPr lang="en-CA" sz="2400" dirty="0">
                <a:latin typeface="Times New Roman" pitchFamily="18" charset="0"/>
                <a:cs typeface="Times New Roman" pitchFamily="18" charset="0"/>
              </a:rPr>
              <a:t> = 2,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2,1</a:t>
            </a:r>
            <a:r>
              <a:rPr lang="en-CA" sz="2400" dirty="0">
                <a:latin typeface="Times New Roman" pitchFamily="18" charset="0"/>
                <a:cs typeface="Times New Roman" pitchFamily="18" charset="0"/>
              </a:rPr>
              <a:t> = 3,</a:t>
            </a:r>
            <a:r>
              <a:rPr lang="en-CA" sz="2400" dirty="0"/>
              <a: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3,1</a:t>
            </a:r>
            <a:r>
              <a:rPr lang="en-CA" sz="2400" dirty="0">
                <a:latin typeface="Times New Roman" pitchFamily="18" charset="0"/>
                <a:cs typeface="Times New Roman" pitchFamily="18" charset="0"/>
              </a:rPr>
              <a:t> = 1</a:t>
            </a:r>
            <a:r>
              <a:rPr lang="en-CA" sz="2400" dirty="0"/>
              <a:t>;</a:t>
            </a:r>
            <a:br>
              <a:rPr lang="en-CA" sz="2400" dirty="0"/>
            </a:br>
            <a:r>
              <a:rPr lang="en-CA" sz="2400" dirty="0"/>
              <a:t>     the shortest path to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1</a:t>
            </a:r>
            <a:r>
              <a:rPr lang="en-CA" sz="2400" dirty="0"/>
              <a:t> is </a:t>
            </a:r>
            <a:r>
              <a:rPr lang="en-CA" sz="2400" dirty="0">
                <a:latin typeface="Times New Roman" pitchFamily="18" charset="0"/>
                <a:cs typeface="Times New Roman" pitchFamily="18" charset="0"/>
              </a:rPr>
              <a:t>(4, 5, 2, 3, 1)</a:t>
            </a:r>
            <a:endParaRPr lang="en-CA" sz="2400" dirty="0"/>
          </a:p>
        </p:txBody>
      </p:sp>
      <p:pic>
        <p:nvPicPr>
          <p:cNvPr id="5" name="Picture 7" descr="C:\Users\dwharder\Desktop\k5.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81923" name="Object 2"/>
          <p:cNvGraphicFramePr>
            <a:graphicFrameLocks noChangeAspect="1"/>
          </p:cNvGraphicFramePr>
          <p:nvPr>
            <p:extLst>
              <p:ext uri="{D42A27DB-BD31-4B8C-83A1-F6EECF244321}">
                <p14:modId xmlns:p14="http://schemas.microsoft.com/office/powerpoint/2010/main" val="17649115"/>
              </p:ext>
            </p:extLst>
          </p:nvPr>
        </p:nvGraphicFramePr>
        <p:xfrm>
          <a:off x="1372688" y="2518599"/>
          <a:ext cx="1968500"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8192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88" y="2518599"/>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10B4338E-4ECA-2A2F-4E2E-7E5056E62591}"/>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A50ED8C6-310A-0337-8814-97CE04111416}"/>
              </a:ext>
            </a:extLst>
          </p:cNvPr>
          <p:cNvSpPr>
            <a:spLocks noGrp="1"/>
          </p:cNvSpPr>
          <p:nvPr>
            <p:ph type="sldNum" sz="quarter" idx="11"/>
          </p:nvPr>
        </p:nvSpPr>
        <p:spPr/>
        <p:txBody>
          <a:bodyPr/>
          <a:lstStyle/>
          <a:p>
            <a:fld id="{009375D7-070A-4959-9224-FB5E66F2B1B3}" type="slidenum">
              <a:rPr lang="en-AU" smtClean="0"/>
              <a:pPr/>
              <a:t>155</a:t>
            </a:fld>
            <a:endParaRPr lang="en-AU"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sz="2400" dirty="0"/>
              <a:t>From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5</a:t>
            </a:r>
            <a:r>
              <a:rPr lang="en-CA" sz="2400" dirty="0"/>
              <a: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5,2</a:t>
            </a:r>
            <a:r>
              <a:rPr lang="en-CA" sz="2400" dirty="0">
                <a:latin typeface="Times New Roman" pitchFamily="18" charset="0"/>
                <a:cs typeface="Times New Roman" pitchFamily="18" charset="0"/>
              </a:rPr>
              <a:t> = 2</a:t>
            </a:r>
            <a:r>
              <a:rPr lang="en-CA" sz="2400" dirty="0"/>
              <a:t>; we go directly to vertex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2</a:t>
            </a: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endParaRPr lang="en-CA" sz="2400" dirty="0"/>
          </a:p>
          <a:p>
            <a:pPr>
              <a:buNone/>
            </a:pPr>
            <a:r>
              <a:rPr lang="en-CA" sz="2400" dirty="0"/>
              <a:t>But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5,4</a:t>
            </a:r>
            <a:r>
              <a:rPr lang="en-CA" sz="2400" dirty="0">
                <a:latin typeface="Times New Roman" pitchFamily="18" charset="0"/>
                <a:cs typeface="Times New Roman" pitchFamily="18" charset="0"/>
              </a:rPr>
              <a:t> = 2</a:t>
            </a:r>
            <a:r>
              <a:rPr lang="en-CA" sz="2400" dirty="0"/>
              <a:t> and</a:t>
            </a:r>
            <a:r>
              <a:rPr lang="en-CA" sz="2400" dirty="0">
                <a:latin typeface="Times New Roman" pitchFamily="18" charset="0"/>
                <a:cs typeface="Times New Roman" pitchFamily="18" charset="0"/>
              </a:rPr>
              <a:t> </a:t>
            </a:r>
            <a:r>
              <a:rPr lang="en-CA" sz="2400" i="1" dirty="0">
                <a:latin typeface="Times New Roman" pitchFamily="18" charset="0"/>
                <a:cs typeface="Times New Roman" pitchFamily="18" charset="0"/>
              </a:rPr>
              <a:t>p</a:t>
            </a:r>
            <a:r>
              <a:rPr lang="en-CA" sz="2400" baseline="-25000" dirty="0">
                <a:latin typeface="Times New Roman" pitchFamily="18" charset="0"/>
                <a:cs typeface="Times New Roman" pitchFamily="18" charset="0"/>
              </a:rPr>
              <a:t>2,4</a:t>
            </a:r>
            <a:r>
              <a:rPr lang="en-CA" sz="2400" dirty="0">
                <a:latin typeface="Times New Roman" pitchFamily="18" charset="0"/>
                <a:cs typeface="Times New Roman" pitchFamily="18" charset="0"/>
              </a:rPr>
              <a:t> = 4</a:t>
            </a:r>
            <a:r>
              <a:rPr lang="en-CA" sz="2400" dirty="0"/>
              <a:t>;</a:t>
            </a:r>
            <a:br>
              <a:rPr lang="en-CA" sz="2400" dirty="0"/>
            </a:br>
            <a:r>
              <a:rPr lang="en-CA" sz="2400" dirty="0"/>
              <a:t>the shortest path to </a:t>
            </a:r>
            <a:r>
              <a:rPr lang="en-CA" sz="2400" i="1" dirty="0">
                <a:latin typeface="Times New Roman" pitchFamily="18" charset="0"/>
                <a:cs typeface="Times New Roman" pitchFamily="18" charset="0"/>
              </a:rPr>
              <a:t>v</a:t>
            </a:r>
            <a:r>
              <a:rPr lang="en-CA" sz="2400" baseline="-25000" dirty="0">
                <a:latin typeface="Times New Roman" pitchFamily="18" charset="0"/>
                <a:cs typeface="Times New Roman" pitchFamily="18" charset="0"/>
              </a:rPr>
              <a:t>4</a:t>
            </a:r>
            <a:r>
              <a:rPr lang="en-CA" sz="2400" dirty="0"/>
              <a:t> is </a:t>
            </a:r>
            <a:r>
              <a:rPr lang="en-CA" sz="2400" dirty="0">
                <a:latin typeface="Times New Roman" pitchFamily="18" charset="0"/>
                <a:cs typeface="Times New Roman" pitchFamily="18" charset="0"/>
              </a:rPr>
              <a:t>(5, 2, 4)</a:t>
            </a:r>
            <a:endParaRPr lang="en-CA" sz="2400" dirty="0"/>
          </a:p>
          <a:p>
            <a:endParaRPr lang="en-CA" sz="2400" dirty="0"/>
          </a:p>
        </p:txBody>
      </p:sp>
      <p:pic>
        <p:nvPicPr>
          <p:cNvPr id="59394" name="Picture 2" descr="C:\Users\dwharder\Desktop\k6.png"/>
          <p:cNvPicPr>
            <a:picLocks noChangeAspect="1" noChangeArrowheads="1"/>
          </p:cNvPicPr>
          <p:nvPr/>
        </p:nvPicPr>
        <p:blipFill>
          <a:blip r:embed="rId2" cstate="print"/>
          <a:stretch>
            <a:fillRect/>
          </a:stretch>
        </p:blipFill>
        <p:spPr bwMode="auto">
          <a:xfrm>
            <a:off x="5558646" y="2029404"/>
            <a:ext cx="5073463" cy="4833679"/>
          </a:xfrm>
          <a:prstGeom prst="rect">
            <a:avLst/>
          </a:prstGeom>
          <a:noFill/>
        </p:spPr>
      </p:pic>
      <p:graphicFrame>
        <p:nvGraphicFramePr>
          <p:cNvPr id="82947" name="Object 2"/>
          <p:cNvGraphicFramePr>
            <a:graphicFrameLocks noChangeAspect="1"/>
          </p:cNvGraphicFramePr>
          <p:nvPr>
            <p:extLst>
              <p:ext uri="{D42A27DB-BD31-4B8C-83A1-F6EECF244321}">
                <p14:modId xmlns:p14="http://schemas.microsoft.com/office/powerpoint/2010/main" val="2823432489"/>
              </p:ext>
            </p:extLst>
          </p:nvPr>
        </p:nvGraphicFramePr>
        <p:xfrm>
          <a:off x="1642654" y="2544418"/>
          <a:ext cx="1968500" cy="1901825"/>
        </p:xfrm>
        <a:graphic>
          <a:graphicData uri="http://schemas.openxmlformats.org/presentationml/2006/ole">
            <mc:AlternateContent xmlns:mc="http://schemas.openxmlformats.org/markup-compatibility/2006">
              <mc:Choice xmlns:v="urn:schemas-microsoft-com:vml" Requires="v">
                <p:oleObj name="Equation" r:id="rId3" imgW="1104840" imgH="1066680" progId="Equation.DSMT4">
                  <p:embed/>
                </p:oleObj>
              </mc:Choice>
              <mc:Fallback>
                <p:oleObj name="Equation" r:id="rId3" imgW="1104840" imgH="1066680" progId="Equation.DSMT4">
                  <p:embed/>
                  <p:pic>
                    <p:nvPicPr>
                      <p:cNvPr id="829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654" y="2544418"/>
                        <a:ext cx="19685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a:extLst>
              <a:ext uri="{FF2B5EF4-FFF2-40B4-BE49-F238E27FC236}">
                <a16:creationId xmlns:a16="http://schemas.microsoft.com/office/drawing/2014/main" id="{B8DDAAE4-6893-FAEB-3A97-2544BA92D27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1517112-712E-802F-BF78-B0F62442704E}"/>
              </a:ext>
            </a:extLst>
          </p:cNvPr>
          <p:cNvSpPr>
            <a:spLocks noGrp="1"/>
          </p:cNvSpPr>
          <p:nvPr>
            <p:ph type="sldNum" sz="quarter" idx="11"/>
          </p:nvPr>
        </p:nvSpPr>
        <p:spPr/>
        <p:txBody>
          <a:bodyPr/>
          <a:lstStyle/>
          <a:p>
            <a:fld id="{009375D7-070A-4959-9224-FB5E66F2B1B3}" type="slidenum">
              <a:rPr lang="en-AU" smtClean="0"/>
              <a:pPr/>
              <a:t>156</a:t>
            </a:fld>
            <a:endParaRPr lang="en-AU"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 Outcome</a:t>
            </a:r>
          </a:p>
        </p:txBody>
      </p:sp>
      <p:sp>
        <p:nvSpPr>
          <p:cNvPr id="4" name="Content Placeholder 3">
            <a:extLst>
              <a:ext uri="{FF2B5EF4-FFF2-40B4-BE49-F238E27FC236}">
                <a16:creationId xmlns:a16="http://schemas.microsoft.com/office/drawing/2014/main" id="{BEF2EF80-2842-0193-88D7-356FB0FEC6FA}"/>
              </a:ext>
            </a:extLst>
          </p:cNvPr>
          <p:cNvSpPr>
            <a:spLocks noGrp="1"/>
          </p:cNvSpPr>
          <p:nvPr>
            <p:ph idx="1"/>
          </p:nvPr>
        </p:nvSpPr>
        <p:spPr/>
        <p:txBody>
          <a:bodyPr/>
          <a:lstStyle/>
          <a:p>
            <a:pPr>
              <a:buFontTx/>
              <a:buChar char="-"/>
            </a:pPr>
            <a:endParaRPr lang="en-AU" altLang="zh-CN" sz="2000" dirty="0">
              <a:solidFill>
                <a:prstClr val="black"/>
              </a:solidFill>
              <a:latin typeface="Arial" charset="0"/>
              <a:cs typeface="Arial" charset="0"/>
            </a:endParaRPr>
          </a:p>
          <a:p>
            <a:pPr>
              <a:buFontTx/>
              <a:buChar char="-"/>
            </a:pPr>
            <a:r>
              <a:rPr lang="zh-CN" altLang="en-US" sz="2000" dirty="0">
                <a:solidFill>
                  <a:prstClr val="black"/>
                </a:solidFill>
                <a:latin typeface="Arial" charset="0"/>
                <a:cs typeface="Arial" charset="0"/>
              </a:rPr>
              <a:t> </a:t>
            </a:r>
            <a:r>
              <a:rPr lang="en-US" altLang="en-US" sz="2000" dirty="0">
                <a:solidFill>
                  <a:prstClr val="black"/>
                </a:solidFill>
                <a:latin typeface="Arial" charset="0"/>
                <a:cs typeface="Arial" charset="0"/>
              </a:rPr>
              <a:t>Understand the Dijkstra’s algorithm, A* algorithm, and </a:t>
            </a:r>
            <a:r>
              <a:rPr lang="en-US" altLang="zh-CN" sz="2000" dirty="0">
                <a:solidFill>
                  <a:prstClr val="black"/>
                </a:solidFill>
                <a:latin typeface="Arial" charset="0"/>
                <a:cs typeface="Arial" charset="0"/>
              </a:rPr>
              <a:t>Floyd-</a:t>
            </a:r>
            <a:r>
              <a:rPr lang="en-US" altLang="zh-CN" sz="2000" dirty="0" err="1">
                <a:solidFill>
                  <a:prstClr val="black"/>
                </a:solidFill>
                <a:latin typeface="Arial" charset="0"/>
                <a:cs typeface="Arial" charset="0"/>
              </a:rPr>
              <a:t>Warshall</a:t>
            </a:r>
            <a:r>
              <a:rPr lang="en-US" altLang="zh-CN" sz="2000" dirty="0">
                <a:solidFill>
                  <a:prstClr val="black"/>
                </a:solidFill>
                <a:latin typeface="Arial" charset="0"/>
                <a:cs typeface="Arial" charset="0"/>
              </a:rPr>
              <a:t> algorithm. </a:t>
            </a:r>
          </a:p>
          <a:p>
            <a:pPr>
              <a:buNone/>
            </a:pPr>
            <a:endParaRPr lang="en-US" altLang="zh-CN" sz="2000" dirty="0">
              <a:solidFill>
                <a:prstClr val="black"/>
              </a:solidFill>
              <a:latin typeface="Arial" charset="0"/>
              <a:cs typeface="Arial" charset="0"/>
            </a:endParaRPr>
          </a:p>
          <a:p>
            <a:pPr>
              <a:buFontTx/>
              <a:buChar char="-"/>
            </a:pPr>
            <a:r>
              <a:rPr lang="zh-CN" altLang="en-US" sz="2000" dirty="0">
                <a:solidFill>
                  <a:prstClr val="black"/>
                </a:solidFill>
                <a:latin typeface="Arial" charset="0"/>
                <a:cs typeface="Arial" charset="0"/>
              </a:rPr>
              <a:t> </a:t>
            </a:r>
            <a:r>
              <a:rPr lang="en-US" altLang="zh-CN" sz="2000" dirty="0">
                <a:solidFill>
                  <a:prstClr val="black"/>
                </a:solidFill>
                <a:latin typeface="Arial" charset="0"/>
                <a:cs typeface="Arial" charset="0"/>
              </a:rPr>
              <a:t>Know how to use these algorithms to solve the shortest-path problems.</a:t>
            </a:r>
            <a:endParaRPr lang="en-US" altLang="zh-CN" sz="2000" dirty="0">
              <a:solidFill>
                <a:prstClr val="white"/>
              </a:solidFill>
              <a:latin typeface="Arial" charset="0"/>
              <a:cs typeface="Arial" charset="0"/>
            </a:endParaRPr>
          </a:p>
          <a:p>
            <a:pPr>
              <a:buFont typeface="Arial" charset="0"/>
              <a:buNone/>
            </a:pPr>
            <a:endParaRPr lang="en-US" altLang="en-US" sz="2000" dirty="0">
              <a:solidFill>
                <a:prstClr val="white"/>
              </a:solidFill>
              <a:latin typeface="Arial" charset="0"/>
              <a:cs typeface="Arial" charset="0"/>
            </a:endParaRPr>
          </a:p>
          <a:p>
            <a:endParaRPr lang="en-US" sz="2000" dirty="0"/>
          </a:p>
        </p:txBody>
      </p:sp>
      <p:sp>
        <p:nvSpPr>
          <p:cNvPr id="5" name="Footer Placeholder 4">
            <a:extLst>
              <a:ext uri="{FF2B5EF4-FFF2-40B4-BE49-F238E27FC236}">
                <a16:creationId xmlns:a16="http://schemas.microsoft.com/office/drawing/2014/main" id="{2ADDC643-F105-9765-206B-92B298BBAD24}"/>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E07B04F1-8D9F-2547-9FFE-FC3776FF7420}"/>
              </a:ext>
            </a:extLst>
          </p:cNvPr>
          <p:cNvSpPr>
            <a:spLocks noGrp="1"/>
          </p:cNvSpPr>
          <p:nvPr>
            <p:ph type="sldNum" sz="quarter" idx="11"/>
          </p:nvPr>
        </p:nvSpPr>
        <p:spPr/>
        <p:txBody>
          <a:bodyPr/>
          <a:lstStyle/>
          <a:p>
            <a:fld id="{009375D7-070A-4959-9224-FB5E66F2B1B3}" type="slidenum">
              <a:rPr lang="en-AU" smtClean="0"/>
              <a:pPr/>
              <a:t>157</a:t>
            </a:fld>
            <a:endParaRPr lang="en-AU" dirty="0"/>
          </a:p>
        </p:txBody>
      </p:sp>
    </p:spTree>
    <p:extLst>
      <p:ext uri="{BB962C8B-B14F-4D97-AF65-F5344CB8AC3E}">
        <p14:creationId xmlns:p14="http://schemas.microsoft.com/office/powerpoint/2010/main" val="27958020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altLang="zh-CN" dirty="0">
                <a:cs typeface="Arial" charset="0"/>
              </a:rPr>
              <a:t>Index-based shortest distance</a:t>
            </a:r>
            <a:endParaRPr lang="en-US" dirty="0"/>
          </a:p>
        </p:txBody>
      </p:sp>
    </p:spTree>
    <p:extLst>
      <p:ext uri="{BB962C8B-B14F-4D97-AF65-F5344CB8AC3E}">
        <p14:creationId xmlns:p14="http://schemas.microsoft.com/office/powerpoint/2010/main" val="25326071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DADB-BB4D-2794-92DB-6A474DE83896}"/>
              </a:ext>
            </a:extLst>
          </p:cNvPr>
          <p:cNvSpPr>
            <a:spLocks noGrp="1"/>
          </p:cNvSpPr>
          <p:nvPr>
            <p:ph type="title"/>
          </p:nvPr>
        </p:nvSpPr>
        <p:spPr/>
        <p:txBody>
          <a:bodyPr>
            <a:normAutofit/>
          </a:bodyPr>
          <a:lstStyle/>
          <a:p>
            <a:r>
              <a:rPr lang="en-US" dirty="0"/>
              <a:t>Drawbacks of online method</a:t>
            </a:r>
          </a:p>
        </p:txBody>
      </p:sp>
      <p:sp>
        <p:nvSpPr>
          <p:cNvPr id="7" name="Slide Number Placeholder 6">
            <a:extLst>
              <a:ext uri="{FF2B5EF4-FFF2-40B4-BE49-F238E27FC236}">
                <a16:creationId xmlns:a16="http://schemas.microsoft.com/office/drawing/2014/main" id="{F0734B26-7D95-493B-A7AE-5E8D74ADF9CB}"/>
              </a:ext>
            </a:extLst>
          </p:cNvPr>
          <p:cNvSpPr>
            <a:spLocks noGrp="1"/>
          </p:cNvSpPr>
          <p:nvPr>
            <p:ph type="sldNum" sz="quarter" idx="11"/>
          </p:nvPr>
        </p:nvSpPr>
        <p:spPr/>
        <p:txBody>
          <a:bodyPr/>
          <a:lstStyle/>
          <a:p>
            <a:fld id="{F91FD717-4B6E-4EA7-A96E-C6EDC620079C}" type="slidenum">
              <a:rPr lang="en-US" smtClean="0">
                <a:latin typeface="Tahoma" panose="020B0604030504040204" pitchFamily="34" charset="0"/>
                <a:ea typeface="Tahoma" panose="020B0604030504040204" pitchFamily="34" charset="0"/>
                <a:cs typeface="Tahoma" panose="020B0604030504040204" pitchFamily="34" charset="0"/>
              </a:rPr>
              <a:pPr/>
              <a:t>159</a:t>
            </a:fld>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F880017F-35F6-4CC6-9960-F826F3FA9023}"/>
              </a:ext>
            </a:extLst>
          </p:cNvPr>
          <p:cNvSpPr txBox="1"/>
          <p:nvPr/>
        </p:nvSpPr>
        <p:spPr>
          <a:xfrm>
            <a:off x="939235" y="2503756"/>
            <a:ext cx="8319325" cy="1693733"/>
          </a:xfrm>
          <a:prstGeom prst="rect">
            <a:avLst/>
          </a:prstGeom>
          <a:noFill/>
        </p:spPr>
        <p:txBody>
          <a:bodyPr wrap="square" rtlCol="0">
            <a:spAutoFit/>
          </a:bodyPr>
          <a:lstStyle/>
          <a:p>
            <a:pPr>
              <a:lnSpc>
                <a:spcPct val="150000"/>
              </a:lnSpc>
            </a:pPr>
            <a:r>
              <a:rPr lang="en-US" sz="2400" dirty="0">
                <a:latin typeface="Rubik" pitchFamily="2" charset="-79"/>
                <a:ea typeface="Tahoma" panose="020B0604030504040204" pitchFamily="34" charset="0"/>
                <a:cs typeface="Rubik" pitchFamily="2" charset="-79"/>
              </a:rPr>
              <a:t>Drawbacks of online search methods (Dijkstra, A*…)</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Takes much time if distance is long.</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Explores too much unnecessary vertices.</a:t>
            </a:r>
          </a:p>
        </p:txBody>
      </p:sp>
    </p:spTree>
    <p:extLst>
      <p:ext uri="{BB962C8B-B14F-4D97-AF65-F5344CB8AC3E}">
        <p14:creationId xmlns:p14="http://schemas.microsoft.com/office/powerpoint/2010/main" val="319493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There are three edges exiting vertex F, so we have paths:</a:t>
            </a:r>
          </a:p>
          <a:p>
            <a:pPr lvl="1"/>
            <a:r>
              <a:rPr lang="en-CA" sz="2000" dirty="0"/>
              <a:t>(A, B, F, E) of length 8 + 6 = 14</a:t>
            </a:r>
          </a:p>
          <a:p>
            <a:pPr lvl="1"/>
            <a:r>
              <a:rPr lang="en-CA" sz="2000" dirty="0"/>
              <a:t>(A, B, F, G) of length 8 + 4 = 12</a:t>
            </a:r>
          </a:p>
          <a:p>
            <a:pPr lvl="1"/>
            <a:r>
              <a:rPr lang="en-CA" sz="2000" dirty="0"/>
              <a:t>(A, B, F, C) of length 8 + 2 = 10</a:t>
            </a:r>
          </a:p>
          <a:p>
            <a:pPr lvl="1"/>
            <a:endParaRPr lang="en-CA"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63084" y="2353012"/>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697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1C465AA-8346-F371-47AA-2A9E7FF6B0A4}"/>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6D2DC886-2EFB-665D-E37D-9C72B3827CC6}"/>
              </a:ext>
            </a:extLst>
          </p:cNvPr>
          <p:cNvSpPr>
            <a:spLocks noGrp="1"/>
          </p:cNvSpPr>
          <p:nvPr>
            <p:ph type="sldNum" sz="quarter" idx="11"/>
          </p:nvPr>
        </p:nvSpPr>
        <p:spPr/>
        <p:txBody>
          <a:bodyPr/>
          <a:lstStyle/>
          <a:p>
            <a:fld id="{009375D7-070A-4959-9224-FB5E66F2B1B3}" type="slidenum">
              <a:rPr lang="en-AU" smtClean="0"/>
              <a:pPr/>
              <a:t>16</a:t>
            </a:fld>
            <a:endParaRPr lang="en-AU" dirty="0"/>
          </a:p>
        </p:txBody>
      </p:sp>
    </p:spTree>
    <p:extLst>
      <p:ext uri="{BB962C8B-B14F-4D97-AF65-F5344CB8AC3E}">
        <p14:creationId xmlns:p14="http://schemas.microsoft.com/office/powerpoint/2010/main" val="22865106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w flexible routing is at least 15 times faster - GraphHopper Directions  API">
            <a:extLst>
              <a:ext uri="{FF2B5EF4-FFF2-40B4-BE49-F238E27FC236}">
                <a16:creationId xmlns:a16="http://schemas.microsoft.com/office/drawing/2014/main" id="{53E89646-BBC7-47AF-83DA-622FA6757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89" y="3354824"/>
            <a:ext cx="641032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AC3E8A-C37E-60B5-D1BB-28D63CBF5326}"/>
              </a:ext>
            </a:extLst>
          </p:cNvPr>
          <p:cNvSpPr>
            <a:spLocks noGrp="1"/>
          </p:cNvSpPr>
          <p:nvPr>
            <p:ph type="title"/>
          </p:nvPr>
        </p:nvSpPr>
        <p:spPr/>
        <p:txBody>
          <a:bodyPr/>
          <a:lstStyle/>
          <a:p>
            <a:r>
              <a:rPr lang="en-US" dirty="0"/>
              <a:t>Index-based shortest distance</a:t>
            </a:r>
          </a:p>
        </p:txBody>
      </p:sp>
      <p:sp>
        <p:nvSpPr>
          <p:cNvPr id="7" name="Slide Number Placeholder 6">
            <a:extLst>
              <a:ext uri="{FF2B5EF4-FFF2-40B4-BE49-F238E27FC236}">
                <a16:creationId xmlns:a16="http://schemas.microsoft.com/office/drawing/2014/main" id="{F0734B26-7D95-493B-A7AE-5E8D74ADF9CB}"/>
              </a:ext>
            </a:extLst>
          </p:cNvPr>
          <p:cNvSpPr>
            <a:spLocks noGrp="1"/>
          </p:cNvSpPr>
          <p:nvPr>
            <p:ph type="sldNum" sz="quarter" idx="11"/>
          </p:nvPr>
        </p:nvSpPr>
        <p:spPr/>
        <p:txBody>
          <a:bodyPr/>
          <a:lstStyle/>
          <a:p>
            <a:fld id="{F91FD717-4B6E-4EA7-A96E-C6EDC620079C}" type="slidenum">
              <a:rPr lang="en-US" smtClean="0">
                <a:latin typeface="Tahoma" panose="020B0604030504040204" pitchFamily="34" charset="0"/>
                <a:ea typeface="Tahoma" panose="020B0604030504040204" pitchFamily="34" charset="0"/>
                <a:cs typeface="Tahoma" panose="020B0604030504040204" pitchFamily="34" charset="0"/>
              </a:rPr>
              <a:pPr/>
              <a:t>160</a:t>
            </a:fld>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1B0F40F4-FE0B-4361-801B-E3CAE20B880E}"/>
              </a:ext>
            </a:extLst>
          </p:cNvPr>
          <p:cNvSpPr txBox="1"/>
          <p:nvPr/>
        </p:nvSpPr>
        <p:spPr>
          <a:xfrm>
            <a:off x="838200" y="1386591"/>
            <a:ext cx="9929185" cy="2801729"/>
          </a:xfrm>
          <a:prstGeom prst="rect">
            <a:avLst/>
          </a:prstGeom>
          <a:noFill/>
        </p:spPr>
        <p:txBody>
          <a:bodyPr wrap="square" rtlCol="0">
            <a:spAutoFit/>
          </a:bodyPr>
          <a:lstStyle/>
          <a:p>
            <a:pPr>
              <a:lnSpc>
                <a:spcPct val="150000"/>
              </a:lnSpc>
            </a:pPr>
            <a:r>
              <a:rPr lang="en-US" sz="2400" dirty="0">
                <a:latin typeface="Rubik" pitchFamily="2" charset="-79"/>
                <a:ea typeface="Tahoma" panose="020B0604030504040204" pitchFamily="34" charset="0"/>
                <a:cs typeface="Rubik" pitchFamily="2" charset="-79"/>
              </a:rPr>
              <a:t>Further improve the query efficiency by precomputing small structure to maintain distances.</a:t>
            </a:r>
          </a:p>
          <a:p>
            <a:pPr marL="342900" indent="-342900">
              <a:lnSpc>
                <a:spcPct val="150000"/>
              </a:lnSpc>
              <a:buFontTx/>
              <a:buChar char="-"/>
            </a:pPr>
            <a:r>
              <a:rPr lang="en-US" sz="2400" dirty="0">
                <a:latin typeface="Rubik" pitchFamily="2" charset="-79"/>
                <a:ea typeface="Tahoma" panose="020B0604030504040204" pitchFamily="34" charset="0"/>
                <a:cs typeface="Rubik" pitchFamily="2" charset="-79"/>
              </a:rPr>
              <a:t>Landmark-based global summary structure.</a:t>
            </a:r>
          </a:p>
          <a:p>
            <a:pPr marL="342900" indent="-342900">
              <a:lnSpc>
                <a:spcPct val="150000"/>
              </a:lnSpc>
              <a:buFontTx/>
              <a:buChar char="-"/>
            </a:pPr>
            <a:r>
              <a:rPr lang="en-US" sz="2400" dirty="0">
                <a:latin typeface="Rubik" pitchFamily="2" charset="-79"/>
                <a:ea typeface="Tahoma" panose="020B0604030504040204" pitchFamily="34" charset="0"/>
                <a:cs typeface="Rubik" pitchFamily="2" charset="-79"/>
              </a:rPr>
              <a:t>Tree traversal.</a:t>
            </a:r>
          </a:p>
          <a:p>
            <a:pPr>
              <a:lnSpc>
                <a:spcPct val="150000"/>
              </a:lnSpc>
            </a:pPr>
            <a:endParaRPr lang="en-US" sz="2400" dirty="0">
              <a:latin typeface="Rubik" pitchFamily="2" charset="-79"/>
              <a:ea typeface="Tahoma" panose="020B0604030504040204" pitchFamily="34" charset="0"/>
              <a:cs typeface="Rubik" pitchFamily="2" charset="-79"/>
            </a:endParaRPr>
          </a:p>
        </p:txBody>
      </p:sp>
      <p:pic>
        <p:nvPicPr>
          <p:cNvPr id="9" name="图片 4">
            <a:extLst>
              <a:ext uri="{FF2B5EF4-FFF2-40B4-BE49-F238E27FC236}">
                <a16:creationId xmlns:a16="http://schemas.microsoft.com/office/drawing/2014/main" id="{79C589E7-76BA-4388-AC45-002F8FAF0271}"/>
              </a:ext>
            </a:extLst>
          </p:cNvPr>
          <p:cNvPicPr>
            <a:picLocks noChangeAspect="1"/>
          </p:cNvPicPr>
          <p:nvPr/>
        </p:nvPicPr>
        <p:blipFill rotWithShape="1">
          <a:blip r:embed="rId4"/>
          <a:srcRect b="32371"/>
          <a:stretch/>
        </p:blipFill>
        <p:spPr>
          <a:xfrm>
            <a:off x="530649" y="3627997"/>
            <a:ext cx="5053372" cy="2249800"/>
          </a:xfrm>
          <a:prstGeom prst="rect">
            <a:avLst/>
          </a:prstGeom>
        </p:spPr>
      </p:pic>
    </p:spTree>
    <p:extLst>
      <p:ext uri="{BB962C8B-B14F-4D97-AF65-F5344CB8AC3E}">
        <p14:creationId xmlns:p14="http://schemas.microsoft.com/office/powerpoint/2010/main" val="32675628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9C6D-60B3-CD60-1ACE-0D1EC85A9283}"/>
              </a:ext>
            </a:extLst>
          </p:cNvPr>
          <p:cNvSpPr>
            <a:spLocks noGrp="1"/>
          </p:cNvSpPr>
          <p:nvPr>
            <p:ph type="title"/>
          </p:nvPr>
        </p:nvSpPr>
        <p:spPr/>
        <p:txBody>
          <a:bodyPr/>
          <a:lstStyle/>
          <a:p>
            <a:r>
              <a:rPr lang="en-US" dirty="0"/>
              <a:t>What researchers are doing…</a:t>
            </a:r>
          </a:p>
        </p:txBody>
      </p:sp>
      <p:sp>
        <p:nvSpPr>
          <p:cNvPr id="7" name="Slide Number Placeholder 6">
            <a:extLst>
              <a:ext uri="{FF2B5EF4-FFF2-40B4-BE49-F238E27FC236}">
                <a16:creationId xmlns:a16="http://schemas.microsoft.com/office/drawing/2014/main" id="{F0734B26-7D95-493B-A7AE-5E8D74ADF9CB}"/>
              </a:ext>
            </a:extLst>
          </p:cNvPr>
          <p:cNvSpPr>
            <a:spLocks noGrp="1"/>
          </p:cNvSpPr>
          <p:nvPr>
            <p:ph type="sldNum" sz="quarter" idx="11"/>
          </p:nvPr>
        </p:nvSpPr>
        <p:spPr/>
        <p:txBody>
          <a:bodyPr/>
          <a:lstStyle/>
          <a:p>
            <a:fld id="{F91FD717-4B6E-4EA7-A96E-C6EDC620079C}" type="slidenum">
              <a:rPr lang="en-US" smtClean="0">
                <a:latin typeface="Tahoma" panose="020B0604030504040204" pitchFamily="34" charset="0"/>
                <a:ea typeface="Tahoma" panose="020B0604030504040204" pitchFamily="34" charset="0"/>
                <a:cs typeface="Tahoma" panose="020B0604030504040204" pitchFamily="34" charset="0"/>
              </a:rPr>
              <a:pPr/>
              <a:t>161</a:t>
            </a:fld>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1B0F40F4-FE0B-4361-801B-E3CAE20B880E}"/>
              </a:ext>
            </a:extLst>
          </p:cNvPr>
          <p:cNvSpPr txBox="1"/>
          <p:nvPr/>
        </p:nvSpPr>
        <p:spPr>
          <a:xfrm>
            <a:off x="838200" y="1474137"/>
            <a:ext cx="9929185" cy="3909725"/>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Different Index Structure (Maintenance for dynamic updates)</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Shortest Distance vs Shortest Path</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Shortest Path Counting &amp; Enumeration</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Various Settings (Distributed, Multi-Core . . .)</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Complex Graphs (Road Networks, Social Networks . . .)</a:t>
            </a:r>
          </a:p>
          <a:p>
            <a:pPr marL="342900" indent="-342900">
              <a:lnSpc>
                <a:spcPct val="150000"/>
              </a:lnSpc>
              <a:buFont typeface="Wingdings" panose="05000000000000000000" pitchFamily="2" charset="2"/>
              <a:buChar char="§"/>
            </a:pPr>
            <a:r>
              <a:rPr lang="en-US" sz="2400" dirty="0">
                <a:latin typeface="Rubik" pitchFamily="2" charset="-79"/>
                <a:ea typeface="Tahoma" panose="020B0604030504040204" pitchFamily="34" charset="0"/>
                <a:cs typeface="Rubik" pitchFamily="2" charset="-79"/>
              </a:rPr>
              <a:t>Variations (Label Constrained, Skyline . . .)</a:t>
            </a:r>
          </a:p>
          <a:p>
            <a:pPr marL="342900" indent="-342900">
              <a:lnSpc>
                <a:spcPct val="150000"/>
              </a:lnSpc>
              <a:buFont typeface="Wingdings" panose="05000000000000000000" pitchFamily="2" charset="2"/>
              <a:buChar char="§"/>
            </a:pPr>
            <a:r>
              <a:rPr lang="en-US" sz="2400" b="1" dirty="0">
                <a:latin typeface="Rubik" pitchFamily="2" charset="-79"/>
                <a:ea typeface="Tahoma" panose="020B0604030504040204" pitchFamily="34" charset="0"/>
                <a:cs typeface="Rubik" pitchFamily="2" charset="-79"/>
              </a:rPr>
              <a:t>. . .</a:t>
            </a:r>
          </a:p>
        </p:txBody>
      </p:sp>
    </p:spTree>
    <p:extLst>
      <p:ext uri="{BB962C8B-B14F-4D97-AF65-F5344CB8AC3E}">
        <p14:creationId xmlns:p14="http://schemas.microsoft.com/office/powerpoint/2010/main" val="215715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52070" y="3068961"/>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By observation:</a:t>
            </a:r>
          </a:p>
          <a:p>
            <a:pPr lvl="1"/>
            <a:r>
              <a:rPr lang="en-CA" sz="2000" dirty="0"/>
              <a:t>The path (A, B, F, E) is longer than (A, B, E)</a:t>
            </a:r>
          </a:p>
          <a:p>
            <a:pPr lvl="1"/>
            <a:r>
              <a:rPr lang="en-CA" sz="2000" dirty="0"/>
              <a:t>The path (A, B, F, C) is shorter than the path (A, C)</a:t>
            </a:r>
          </a:p>
          <a:p>
            <a:pPr lvl="1"/>
            <a:endParaRPr lang="en-CA" sz="2000" dirty="0"/>
          </a:p>
        </p:txBody>
      </p:sp>
      <p:sp>
        <p:nvSpPr>
          <p:cNvPr id="7" name="Oval 6"/>
          <p:cNvSpPr/>
          <p:nvPr/>
        </p:nvSpPr>
        <p:spPr>
          <a:xfrm>
            <a:off x="6697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E45B57D8-F4C4-2BE5-0A14-006558892D51}"/>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912BDDA-BB72-65A3-FE90-01A8F9BD3B86}"/>
              </a:ext>
            </a:extLst>
          </p:cNvPr>
          <p:cNvSpPr>
            <a:spLocks noGrp="1"/>
          </p:cNvSpPr>
          <p:nvPr>
            <p:ph type="sldNum" sz="quarter" idx="11"/>
          </p:nvPr>
        </p:nvSpPr>
        <p:spPr/>
        <p:txBody>
          <a:bodyPr/>
          <a:lstStyle/>
          <a:p>
            <a:fld id="{009375D7-070A-4959-9224-FB5E66F2B1B3}" type="slidenum">
              <a:rPr lang="en-AU" smtClean="0"/>
              <a:pPr/>
              <a:t>17</a:t>
            </a:fld>
            <a:endParaRPr lang="en-AU" dirty="0"/>
          </a:p>
        </p:txBody>
      </p:sp>
    </p:spTree>
    <p:extLst>
      <p:ext uri="{BB962C8B-B14F-4D97-AF65-F5344CB8AC3E}">
        <p14:creationId xmlns:p14="http://schemas.microsoft.com/office/powerpoint/2010/main" val="237281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52070" y="3068961"/>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At this point, we’ve discovered the shortest paths to:</a:t>
            </a:r>
          </a:p>
          <a:p>
            <a:pPr lvl="1"/>
            <a:r>
              <a:rPr lang="en-CA" sz="2000" dirty="0"/>
              <a:t>Vertex B:  (A, B) of length 5</a:t>
            </a:r>
          </a:p>
          <a:p>
            <a:pPr lvl="1"/>
            <a:r>
              <a:rPr lang="en-CA" sz="2000" dirty="0"/>
              <a:t>Vertex F:  (A, B, F) of length 8</a:t>
            </a:r>
          </a:p>
        </p:txBody>
      </p:sp>
      <p:sp>
        <p:nvSpPr>
          <p:cNvPr id="7" name="Oval 6"/>
          <p:cNvSpPr/>
          <p:nvPr/>
        </p:nvSpPr>
        <p:spPr>
          <a:xfrm>
            <a:off x="6697465" y="410247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4703BE63-5BE7-D230-74C1-A2A7C88AAE3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CD559C2-811D-F346-C005-A75BF9F1128F}"/>
              </a:ext>
            </a:extLst>
          </p:cNvPr>
          <p:cNvSpPr>
            <a:spLocks noGrp="1"/>
          </p:cNvSpPr>
          <p:nvPr>
            <p:ph type="sldNum" sz="quarter" idx="11"/>
          </p:nvPr>
        </p:nvSpPr>
        <p:spPr/>
        <p:txBody>
          <a:bodyPr/>
          <a:lstStyle/>
          <a:p>
            <a:fld id="{009375D7-070A-4959-9224-FB5E66F2B1B3}" type="slidenum">
              <a:rPr lang="en-AU" smtClean="0"/>
              <a:pPr/>
              <a:t>18</a:t>
            </a:fld>
            <a:endParaRPr lang="en-AU" dirty="0"/>
          </a:p>
        </p:txBody>
      </p:sp>
    </p:spTree>
    <p:extLst>
      <p:ext uri="{BB962C8B-B14F-4D97-AF65-F5344CB8AC3E}">
        <p14:creationId xmlns:p14="http://schemas.microsoft.com/office/powerpoint/2010/main" val="26667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a:buNone/>
            </a:pPr>
            <a:r>
              <a:rPr lang="en-CA" sz="2400" dirty="0"/>
              <a:t>At this point, we have the shortest distances to B and F</a:t>
            </a:r>
          </a:p>
          <a:p>
            <a:pPr lvl="1"/>
            <a:r>
              <a:rPr lang="en-CA" sz="2000" dirty="0"/>
              <a:t>Which remaining vertex are we currently guaranteed to have the shortest distance to?</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52070" y="3068961"/>
            <a:ext cx="4103884" cy="329656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21EB519-8711-4241-B327-A9DDCBA01D75}"/>
              </a:ext>
            </a:extLst>
          </p:cNvPr>
          <p:cNvSpPr txBox="1"/>
          <p:nvPr/>
        </p:nvSpPr>
        <p:spPr>
          <a:xfrm>
            <a:off x="838200" y="2598003"/>
            <a:ext cx="9067800" cy="400110"/>
          </a:xfrm>
          <a:prstGeom prst="rect">
            <a:avLst/>
          </a:prstGeom>
          <a:noFill/>
        </p:spPr>
        <p:txBody>
          <a:bodyPr wrap="square">
            <a:spAutoFit/>
          </a:bodyPr>
          <a:lstStyle/>
          <a:p>
            <a:r>
              <a:rPr lang="en-US" altLang="zh-CN" sz="2000" dirty="0"/>
              <a:t>D. Because D is the unvisited vertex which has the shortest distance right now.</a:t>
            </a:r>
            <a:endParaRPr lang="zh-CN" altLang="en-US" sz="2000" dirty="0"/>
          </a:p>
        </p:txBody>
      </p:sp>
      <p:sp>
        <p:nvSpPr>
          <p:cNvPr id="4" name="Footer Placeholder 3">
            <a:extLst>
              <a:ext uri="{FF2B5EF4-FFF2-40B4-BE49-F238E27FC236}">
                <a16:creationId xmlns:a16="http://schemas.microsoft.com/office/drawing/2014/main" id="{AA1C6757-886D-A97A-F63D-FD5605D19A7D}"/>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8C4A3BC-D93C-AA03-1935-C3F03D0B1459}"/>
              </a:ext>
            </a:extLst>
          </p:cNvPr>
          <p:cNvSpPr>
            <a:spLocks noGrp="1"/>
          </p:cNvSpPr>
          <p:nvPr>
            <p:ph type="sldNum" sz="quarter" idx="11"/>
          </p:nvPr>
        </p:nvSpPr>
        <p:spPr/>
        <p:txBody>
          <a:bodyPr/>
          <a:lstStyle/>
          <a:p>
            <a:fld id="{009375D7-070A-4959-9224-FB5E66F2B1B3}" type="slidenum">
              <a:rPr lang="en-AU" smtClean="0"/>
              <a:pPr/>
              <a:t>19</a:t>
            </a:fld>
            <a:endParaRPr lang="en-AU" dirty="0"/>
          </a:p>
        </p:txBody>
      </p:sp>
    </p:spTree>
    <p:extLst>
      <p:ext uri="{BB962C8B-B14F-4D97-AF65-F5344CB8AC3E}">
        <p14:creationId xmlns:p14="http://schemas.microsoft.com/office/powerpoint/2010/main" val="1148951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6B58BA-E038-475B-A586-3751961F9C6A}"/>
              </a:ext>
            </a:extLst>
          </p:cNvPr>
          <p:cNvCxnSpPr>
            <a:cxnSpLocks/>
          </p:cNvCxnSpPr>
          <p:nvPr/>
        </p:nvCxnSpPr>
        <p:spPr>
          <a:xfrm>
            <a:off x="966627" y="1358231"/>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00A12B-CF72-5F40-B4C5-2068055286F6}"/>
              </a:ext>
            </a:extLst>
          </p:cNvPr>
          <p:cNvSpPr/>
          <p:nvPr/>
        </p:nvSpPr>
        <p:spPr>
          <a:xfrm>
            <a:off x="7194175" y="0"/>
            <a:ext cx="4239275"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FFC55B-BC94-4A4C-8746-A14DDDBD9F6E}"/>
              </a:ext>
            </a:extLst>
          </p:cNvPr>
          <p:cNvPicPr>
            <a:picLocks noChangeAspect="1"/>
          </p:cNvPicPr>
          <p:nvPr/>
        </p:nvPicPr>
        <p:blipFill>
          <a:blip r:embed="rId2"/>
          <a:stretch>
            <a:fillRect/>
          </a:stretch>
        </p:blipFill>
        <p:spPr>
          <a:xfrm rot="3323104">
            <a:off x="7798407" y="-239269"/>
            <a:ext cx="5135041" cy="7002330"/>
          </a:xfrm>
          <a:prstGeom prst="rect">
            <a:avLst/>
          </a:prstGeom>
        </p:spPr>
      </p:pic>
      <p:sp>
        <p:nvSpPr>
          <p:cNvPr id="2" name="Title 1">
            <a:extLst>
              <a:ext uri="{FF2B5EF4-FFF2-40B4-BE49-F238E27FC236}">
                <a16:creationId xmlns:a16="http://schemas.microsoft.com/office/drawing/2014/main" id="{A0AEE1FC-6D48-2C56-8F04-7DDE3371F6AB}"/>
              </a:ext>
            </a:extLst>
          </p:cNvPr>
          <p:cNvSpPr>
            <a:spLocks noGrp="1"/>
          </p:cNvSpPr>
          <p:nvPr>
            <p:ph type="title"/>
          </p:nvPr>
        </p:nvSpPr>
        <p:spPr/>
        <p:txBody>
          <a:bodyPr/>
          <a:lstStyle/>
          <a:p>
            <a:r>
              <a:rPr lang="en-US" dirty="0"/>
              <a:t>Outline</a:t>
            </a:r>
          </a:p>
        </p:txBody>
      </p:sp>
      <p:sp>
        <p:nvSpPr>
          <p:cNvPr id="9" name="Content Placeholder 6">
            <a:extLst>
              <a:ext uri="{FF2B5EF4-FFF2-40B4-BE49-F238E27FC236}">
                <a16:creationId xmlns:a16="http://schemas.microsoft.com/office/drawing/2014/main" id="{755D743B-103E-A213-4755-A4B81C8DC428}"/>
              </a:ext>
            </a:extLst>
          </p:cNvPr>
          <p:cNvSpPr>
            <a:spLocks noGrp="1"/>
          </p:cNvSpPr>
          <p:nvPr>
            <p:ph idx="1"/>
          </p:nvPr>
        </p:nvSpPr>
        <p:spPr>
          <a:xfrm>
            <a:off x="838200" y="1691724"/>
            <a:ext cx="10515600" cy="4351338"/>
          </a:xfrm>
        </p:spPr>
        <p:txBody>
          <a:bodyPr>
            <a:normAutofit/>
          </a:bodyPr>
          <a:lstStyle/>
          <a:p>
            <a:pPr>
              <a:buFont typeface="Arial" charset="0"/>
              <a:buNone/>
            </a:pPr>
            <a:r>
              <a:rPr lang="en-US" altLang="en-US" sz="2000" dirty="0">
                <a:latin typeface="Arial" charset="0"/>
                <a:cs typeface="Arial" charset="0"/>
              </a:rPr>
              <a:t>- Reachability</a:t>
            </a:r>
          </a:p>
          <a:p>
            <a:pPr>
              <a:buFont typeface="Arial" charset="0"/>
              <a:buNone/>
            </a:pPr>
            <a:r>
              <a:rPr lang="en-US" altLang="en-US" sz="2000" dirty="0">
                <a:latin typeface="Arial" charset="0"/>
                <a:cs typeface="Arial" charset="0"/>
              </a:rPr>
              <a:t>	Transitive closure</a:t>
            </a:r>
          </a:p>
          <a:p>
            <a:pPr>
              <a:buFont typeface="Arial" charset="0"/>
              <a:buNone/>
            </a:pPr>
            <a:r>
              <a:rPr lang="en-US" altLang="en-US" sz="2000" dirty="0">
                <a:latin typeface="Arial" charset="0"/>
                <a:cs typeface="Arial" charset="0"/>
              </a:rPr>
              <a:t>	Optimal Tree cover</a:t>
            </a:r>
          </a:p>
          <a:p>
            <a:r>
              <a:rPr lang="en-US" sz="2000" dirty="0">
                <a:latin typeface="Arial" charset="0"/>
                <a:cs typeface="Arial" charset="0"/>
              </a:rPr>
              <a:t>	Two-Hop labelling</a:t>
            </a:r>
          </a:p>
          <a:p>
            <a:pPr>
              <a:buFont typeface="Arial" charset="0"/>
              <a:buNone/>
            </a:pPr>
            <a:endParaRPr lang="en-US" altLang="en-US" sz="2400" dirty="0">
              <a:latin typeface="Arial" charset="0"/>
              <a:cs typeface="Arial" charset="0"/>
            </a:endParaRPr>
          </a:p>
          <a:p>
            <a:pPr>
              <a:buFont typeface="Arial" charset="0"/>
              <a:buNone/>
            </a:pPr>
            <a:r>
              <a:rPr lang="en-US" altLang="en-US" sz="2000" b="1" dirty="0">
                <a:latin typeface="Arial" charset="0"/>
                <a:cs typeface="Arial" charset="0"/>
              </a:rPr>
              <a:t>- S</a:t>
            </a:r>
            <a:r>
              <a:rPr lang="en-US" altLang="zh-CN" sz="2000" b="1" dirty="0">
                <a:latin typeface="Arial" charset="0"/>
                <a:cs typeface="Arial" charset="0"/>
              </a:rPr>
              <a:t>hortest </a:t>
            </a:r>
            <a:r>
              <a:rPr lang="en-US" altLang="en-US" sz="2000" b="1" dirty="0">
                <a:latin typeface="Arial" charset="0"/>
                <a:cs typeface="Arial" charset="0"/>
              </a:rPr>
              <a:t>Path</a:t>
            </a:r>
          </a:p>
          <a:p>
            <a:pPr>
              <a:buFont typeface="Arial" charset="0"/>
              <a:buNone/>
            </a:pPr>
            <a:r>
              <a:rPr lang="en-US" altLang="en-US" sz="2000" b="1" dirty="0">
                <a:latin typeface="Arial" charset="0"/>
                <a:cs typeface="Arial" charset="0"/>
              </a:rPr>
              <a:t>	Dijkstra’s algorithm</a:t>
            </a:r>
          </a:p>
          <a:p>
            <a:pPr>
              <a:buFont typeface="Arial" charset="0"/>
              <a:buNone/>
            </a:pPr>
            <a:r>
              <a:rPr lang="en-US" altLang="en-US" sz="2000" b="1" dirty="0">
                <a:latin typeface="Arial" charset="0"/>
                <a:cs typeface="Arial" charset="0"/>
              </a:rPr>
              <a:t>	A* algorithm</a:t>
            </a:r>
          </a:p>
          <a:p>
            <a:pPr marL="1800" lvl="1" indent="0">
              <a:buNone/>
            </a:pPr>
            <a:r>
              <a:rPr lang="en-US" sz="2000" b="1" dirty="0">
                <a:latin typeface="Arial" charset="0"/>
                <a:cs typeface="Arial" charset="0"/>
              </a:rPr>
              <a:t>	Floyd-</a:t>
            </a:r>
            <a:r>
              <a:rPr lang="en-US" sz="2000" b="1" dirty="0" err="1">
                <a:latin typeface="Arial" charset="0"/>
                <a:cs typeface="Arial" charset="0"/>
              </a:rPr>
              <a:t>Warshall</a:t>
            </a:r>
            <a:r>
              <a:rPr lang="en-US" sz="2000" b="1" dirty="0">
                <a:latin typeface="Arial" charset="0"/>
                <a:cs typeface="Arial" charset="0"/>
              </a:rPr>
              <a:t> algorithm</a:t>
            </a:r>
          </a:p>
          <a:p>
            <a:pPr>
              <a:buFont typeface="Arial" charset="0"/>
              <a:buNone/>
            </a:pPr>
            <a:endParaRPr lang="en-US" altLang="en-US" sz="2400" dirty="0">
              <a:latin typeface="Arial" charset="0"/>
              <a:cs typeface="Arial" charset="0"/>
            </a:endParaRPr>
          </a:p>
        </p:txBody>
      </p:sp>
      <p:sp>
        <p:nvSpPr>
          <p:cNvPr id="3" name="Slide Number Placeholder 2">
            <a:extLst>
              <a:ext uri="{FF2B5EF4-FFF2-40B4-BE49-F238E27FC236}">
                <a16:creationId xmlns:a16="http://schemas.microsoft.com/office/drawing/2014/main" id="{0F7812E5-F39B-F165-AC9F-9CCA682A03CF}"/>
              </a:ext>
            </a:extLst>
          </p:cNvPr>
          <p:cNvSpPr>
            <a:spLocks noGrp="1"/>
          </p:cNvSpPr>
          <p:nvPr>
            <p:ph type="sldNum" sz="quarter" idx="11"/>
          </p:nvPr>
        </p:nvSpPr>
        <p:spPr/>
        <p:txBody>
          <a:bodyPr/>
          <a:lstStyle/>
          <a:p>
            <a:fld id="{009375D7-070A-4959-9224-FB5E66F2B1B3}" type="slidenum">
              <a:rPr lang="en-AU" smtClean="0"/>
              <a:pPr/>
              <a:t>2</a:t>
            </a:fld>
            <a:endParaRPr lang="en-AU" dirty="0"/>
          </a:p>
        </p:txBody>
      </p:sp>
      <p:sp>
        <p:nvSpPr>
          <p:cNvPr id="6" name="Footer Placeholder 5">
            <a:extLst>
              <a:ext uri="{FF2B5EF4-FFF2-40B4-BE49-F238E27FC236}">
                <a16:creationId xmlns:a16="http://schemas.microsoft.com/office/drawing/2014/main" id="{C4A76E94-98C1-8E60-3F14-71819759048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409084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5270" y="2415546"/>
            <a:ext cx="3345882" cy="26876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Dijkstra’s algorithm</a:t>
            </a:r>
          </a:p>
        </p:txBody>
      </p:sp>
      <p:sp>
        <p:nvSpPr>
          <p:cNvPr id="3" name="Content Placeholder 2"/>
          <p:cNvSpPr>
            <a:spLocks noGrp="1"/>
          </p:cNvSpPr>
          <p:nvPr>
            <p:ph idx="1"/>
          </p:nvPr>
        </p:nvSpPr>
        <p:spPr>
          <a:xfrm>
            <a:off x="838200" y="1691724"/>
            <a:ext cx="10515600" cy="4664626"/>
          </a:xfrm>
        </p:spPr>
        <p:txBody>
          <a:bodyPr>
            <a:noAutofit/>
          </a:bodyPr>
          <a:lstStyle/>
          <a:p>
            <a:pPr marL="357188" indent="-357188">
              <a:buFont typeface="Arial" panose="020B0604020202020204" pitchFamily="34" charset="0"/>
              <a:buChar char="•"/>
            </a:pPr>
            <a:r>
              <a:rPr lang="en-CA" sz="2000" dirty="0"/>
              <a:t>Like Prim’s algorithm, we initially don’t know the distance to any vertex except the initial vertex. Thus, we require </a:t>
            </a:r>
            <a:r>
              <a:rPr lang="en-CA" sz="2000" b="1" dirty="0"/>
              <a:t>an array of distances</a:t>
            </a:r>
            <a:r>
              <a:rPr lang="en-CA" sz="2000" dirty="0"/>
              <a:t>, </a:t>
            </a:r>
            <a:r>
              <a:rPr lang="en-CA" sz="2000" b="1" dirty="0"/>
              <a:t>all initialized to infinity except for the source vertex</a:t>
            </a:r>
            <a:r>
              <a:rPr lang="en-CA" sz="2000" dirty="0"/>
              <a:t>, which is initialized to 0.</a:t>
            </a:r>
          </a:p>
          <a:p>
            <a:pPr marL="357188" indent="-357188">
              <a:buFont typeface="Arial" panose="020B0604020202020204" pitchFamily="34" charset="0"/>
              <a:buChar char="•"/>
            </a:pPr>
            <a:r>
              <a:rPr lang="en-CA" sz="2000" dirty="0"/>
              <a:t>Each time we visit a vertex, we will examine all adjacent vertices.</a:t>
            </a:r>
          </a:p>
          <a:p>
            <a:r>
              <a:rPr lang="en-CA" sz="2000" dirty="0"/>
              <a:t>        We need to track visited vertices—a Boolean table of size </a:t>
            </a:r>
            <a:r>
              <a:rPr lang="en-CA" sz="2000" dirty="0">
                <a:cs typeface="Times New Roman" panose="02020603050405020304" pitchFamily="18" charset="0"/>
              </a:rPr>
              <a:t>|</a:t>
            </a:r>
            <a:r>
              <a:rPr lang="en-CA" sz="2000" i="1" dirty="0">
                <a:cs typeface="Times New Roman" panose="02020603050405020304" pitchFamily="18" charset="0"/>
              </a:rPr>
              <a:t>V</a:t>
            </a:r>
            <a:r>
              <a:rPr lang="en-CA" sz="2000" dirty="0">
                <a:cs typeface="Times New Roman" panose="02020603050405020304" pitchFamily="18" charset="0"/>
              </a:rPr>
              <a:t>|</a:t>
            </a:r>
          </a:p>
          <a:p>
            <a:endParaRPr lang="en-CA" sz="2000" dirty="0">
              <a:cs typeface="Times New Roman" panose="02020603050405020304" pitchFamily="18" charset="0"/>
            </a:endParaRPr>
          </a:p>
          <a:p>
            <a:endParaRPr lang="en-CA" sz="2000" dirty="0">
              <a:cs typeface="Times New Roman" panose="02020603050405020304" pitchFamily="18" charset="0"/>
            </a:endParaRPr>
          </a:p>
          <a:p>
            <a:pPr>
              <a:buNone/>
            </a:pPr>
            <a:r>
              <a:rPr lang="en-CA" sz="2000" dirty="0">
                <a:cs typeface="Times New Roman" panose="02020603050405020304" pitchFamily="18" charset="0"/>
              </a:rPr>
              <a:t>How to</a:t>
            </a:r>
            <a:r>
              <a:rPr lang="en-CA" sz="2000" dirty="0"/>
              <a:t> track the shortest path to each vertex?</a:t>
            </a:r>
          </a:p>
          <a:p>
            <a:r>
              <a:rPr lang="en-CA" sz="2000" dirty="0"/>
              <a:t>       Do I have to store (A, B, F) as the shortest path to vertex F?</a:t>
            </a:r>
          </a:p>
          <a:p>
            <a:r>
              <a:rPr lang="en-CA" sz="2000" dirty="0"/>
              <a:t>       We really only have to record that the shortest path to vertex F came from vertex B</a:t>
            </a:r>
          </a:p>
          <a:p>
            <a:r>
              <a:rPr lang="en-CA" sz="2000" dirty="0"/>
              <a:t>       We would then determine that the shortest path to vertex B came from vertex A</a:t>
            </a:r>
          </a:p>
          <a:p>
            <a:r>
              <a:rPr lang="en-CA" sz="2000" dirty="0"/>
              <a:t>       Thus, </a:t>
            </a:r>
            <a:r>
              <a:rPr lang="en-CA" sz="2000" b="1" dirty="0"/>
              <a:t>we need an array of previous vertices</a:t>
            </a:r>
            <a:r>
              <a:rPr lang="en-CA" sz="2000" dirty="0"/>
              <a:t>, all initialized to null</a:t>
            </a:r>
          </a:p>
        </p:txBody>
      </p:sp>
      <p:sp>
        <p:nvSpPr>
          <p:cNvPr id="4" name="Footer Placeholder 3">
            <a:extLst>
              <a:ext uri="{FF2B5EF4-FFF2-40B4-BE49-F238E27FC236}">
                <a16:creationId xmlns:a16="http://schemas.microsoft.com/office/drawing/2014/main" id="{45A1CCE1-0F60-1964-4AEE-73ED43C59525}"/>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FD1F3BC5-6793-5F6E-5CD2-FCB7990DE0C0}"/>
              </a:ext>
            </a:extLst>
          </p:cNvPr>
          <p:cNvSpPr>
            <a:spLocks noGrp="1"/>
          </p:cNvSpPr>
          <p:nvPr>
            <p:ph type="sldNum" sz="quarter" idx="11"/>
          </p:nvPr>
        </p:nvSpPr>
        <p:spPr/>
        <p:txBody>
          <a:bodyPr/>
          <a:lstStyle/>
          <a:p>
            <a:fld id="{009375D7-070A-4959-9224-FB5E66F2B1B3}" type="slidenum">
              <a:rPr lang="en-AU" smtClean="0"/>
              <a:pPr/>
              <a:t>20</a:t>
            </a:fld>
            <a:endParaRPr lang="en-AU" dirty="0"/>
          </a:p>
        </p:txBody>
      </p:sp>
    </p:spTree>
    <p:extLst>
      <p:ext uri="{BB962C8B-B14F-4D97-AF65-F5344CB8AC3E}">
        <p14:creationId xmlns:p14="http://schemas.microsoft.com/office/powerpoint/2010/main" val="282875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Dijkstra’s algorithm</a:t>
            </a:r>
          </a:p>
        </p:txBody>
      </p:sp>
      <p:sp>
        <p:nvSpPr>
          <p:cNvPr id="3" name="Content Placeholder 2"/>
          <p:cNvSpPr>
            <a:spLocks noGrp="1"/>
          </p:cNvSpPr>
          <p:nvPr>
            <p:ph idx="1"/>
          </p:nvPr>
        </p:nvSpPr>
        <p:spPr/>
        <p:txBody>
          <a:bodyPr>
            <a:normAutofit/>
          </a:bodyPr>
          <a:lstStyle/>
          <a:p>
            <a:pPr>
              <a:buNone/>
            </a:pPr>
            <a:r>
              <a:rPr lang="en-CA" sz="2400" dirty="0"/>
              <a:t>We will iterate </a:t>
            </a:r>
            <a:r>
              <a:rPr lang="en-CA" sz="2400" dirty="0">
                <a:latin typeface="Times New Roman" panose="02020603050405020304" pitchFamily="18" charset="0"/>
                <a:cs typeface="Times New Roman" panose="02020603050405020304" pitchFamily="18" charset="0"/>
              </a:rPr>
              <a:t>|</a:t>
            </a:r>
            <a:r>
              <a:rPr lang="en-CA" sz="2400" i="1" dirty="0">
                <a:latin typeface="Times New Roman" panose="02020603050405020304" pitchFamily="18" charset="0"/>
                <a:cs typeface="Times New Roman" panose="02020603050405020304" pitchFamily="18" charset="0"/>
              </a:rPr>
              <a:t>V</a:t>
            </a:r>
            <a:r>
              <a:rPr lang="en-CA" sz="2400" dirty="0">
                <a:latin typeface="Times New Roman" panose="02020603050405020304" pitchFamily="18" charset="0"/>
                <a:cs typeface="Times New Roman" panose="02020603050405020304" pitchFamily="18" charset="0"/>
              </a:rPr>
              <a:t>|</a:t>
            </a:r>
            <a:r>
              <a:rPr lang="en-CA" sz="2400" dirty="0"/>
              <a:t> times:</a:t>
            </a:r>
          </a:p>
          <a:p>
            <a:pPr marL="800100" lvl="1" indent="-342900">
              <a:buFont typeface="Arial" panose="020B0604020202020204" pitchFamily="34" charset="0"/>
              <a:buChar char="•"/>
            </a:pPr>
            <a:r>
              <a:rPr lang="en-CA" dirty="0"/>
              <a:t>Find that unvisited vertex </a:t>
            </a:r>
            <a:r>
              <a:rPr lang="en-CA" b="1" i="1" dirty="0">
                <a:latin typeface="Times New Roman" panose="02020603050405020304" pitchFamily="18" charset="0"/>
                <a:cs typeface="Times New Roman" panose="02020603050405020304" pitchFamily="18" charset="0"/>
              </a:rPr>
              <a:t>v</a:t>
            </a:r>
            <a:r>
              <a:rPr lang="en-CA" dirty="0"/>
              <a:t> that has a minimum distance to it. Mark it as having been visited.</a:t>
            </a:r>
          </a:p>
          <a:p>
            <a:pPr marL="800100" lvl="1" indent="-342900">
              <a:buFont typeface="Arial" panose="020B0604020202020204" pitchFamily="34" charset="0"/>
              <a:buChar char="•"/>
            </a:pPr>
            <a:r>
              <a:rPr lang="en-CA" dirty="0"/>
              <a:t>Consider every adjacent vertex </a:t>
            </a:r>
            <a:r>
              <a:rPr lang="en-CA" b="1" i="1" dirty="0">
                <a:latin typeface="Times New Roman" panose="02020603050405020304" pitchFamily="18" charset="0"/>
                <a:cs typeface="Times New Roman" panose="02020603050405020304" pitchFamily="18" charset="0"/>
              </a:rPr>
              <a:t>w</a:t>
            </a:r>
            <a:r>
              <a:rPr lang="en-CA" dirty="0"/>
              <a:t> that is unvisited:</a:t>
            </a:r>
          </a:p>
          <a:p>
            <a:pPr marL="916200" lvl="3" indent="0">
              <a:buNone/>
            </a:pPr>
            <a:r>
              <a:rPr lang="en-CA" sz="2200" dirty="0"/>
              <a:t>- Is the distance to </a:t>
            </a:r>
            <a:r>
              <a:rPr lang="en-CA" sz="2200" b="1" i="1" dirty="0">
                <a:latin typeface="Times New Roman" panose="02020603050405020304" pitchFamily="18" charset="0"/>
                <a:cs typeface="Times New Roman" panose="02020603050405020304" pitchFamily="18" charset="0"/>
              </a:rPr>
              <a:t>v</a:t>
            </a:r>
            <a:r>
              <a:rPr lang="en-CA" sz="2200" dirty="0"/>
              <a:t> plus the weight of the edge (</a:t>
            </a:r>
            <a:r>
              <a:rPr lang="en-CA" sz="2200" b="1" i="1" dirty="0">
                <a:latin typeface="Times New Roman" panose="02020603050405020304" pitchFamily="18" charset="0"/>
                <a:cs typeface="Times New Roman" panose="02020603050405020304" pitchFamily="18" charset="0"/>
              </a:rPr>
              <a:t>v</a:t>
            </a:r>
            <a:r>
              <a:rPr lang="en-CA" sz="2200" dirty="0"/>
              <a:t>, </a:t>
            </a:r>
            <a:r>
              <a:rPr lang="en-CA" sz="2200" b="1" i="1" dirty="0">
                <a:latin typeface="Times New Roman" panose="02020603050405020304" pitchFamily="18" charset="0"/>
                <a:cs typeface="Times New Roman" panose="02020603050405020304" pitchFamily="18" charset="0"/>
              </a:rPr>
              <a:t>w</a:t>
            </a:r>
            <a:r>
              <a:rPr lang="en-CA" sz="2200" dirty="0"/>
              <a:t>) less than our currently known shortest distance to </a:t>
            </a:r>
            <a:r>
              <a:rPr lang="en-CA" sz="2200" b="1" i="1" dirty="0">
                <a:latin typeface="Times New Roman" panose="02020603050405020304" pitchFamily="18" charset="0"/>
                <a:cs typeface="Times New Roman" panose="02020603050405020304" pitchFamily="18" charset="0"/>
              </a:rPr>
              <a:t>w</a:t>
            </a:r>
            <a:r>
              <a:rPr lang="en-CA" sz="2200" dirty="0"/>
              <a:t>.  If so, update the shortest distance to </a:t>
            </a:r>
            <a:r>
              <a:rPr lang="en-CA" sz="2200" b="1" i="1" dirty="0">
                <a:latin typeface="Times New Roman" panose="02020603050405020304" pitchFamily="18" charset="0"/>
                <a:cs typeface="Times New Roman" panose="02020603050405020304" pitchFamily="18" charset="0"/>
              </a:rPr>
              <a:t>w</a:t>
            </a:r>
            <a:r>
              <a:rPr lang="en-CA" sz="2200" dirty="0"/>
              <a:t> and record </a:t>
            </a:r>
            <a:r>
              <a:rPr lang="en-CA" sz="2200" b="1" i="1" dirty="0">
                <a:latin typeface="Times New Roman" panose="02020603050405020304" pitchFamily="18" charset="0"/>
                <a:cs typeface="Times New Roman" panose="02020603050405020304" pitchFamily="18" charset="0"/>
              </a:rPr>
              <a:t>v</a:t>
            </a:r>
            <a:r>
              <a:rPr lang="en-CA" sz="2200" dirty="0"/>
              <a:t> as the previous pointer.</a:t>
            </a:r>
          </a:p>
          <a:p>
            <a:pPr marL="800100" lvl="1" indent="-342900">
              <a:buFont typeface="Arial" panose="020B0604020202020204" pitchFamily="34" charset="0"/>
              <a:buChar char="•"/>
            </a:pPr>
            <a:r>
              <a:rPr lang="en-CA" dirty="0"/>
              <a:t>Continue iterating until all vertices are visited or all remaining vertices have a distance to them of infinity.</a:t>
            </a:r>
          </a:p>
        </p:txBody>
      </p:sp>
      <p:sp>
        <p:nvSpPr>
          <p:cNvPr id="4" name="Footer Placeholder 3">
            <a:extLst>
              <a:ext uri="{FF2B5EF4-FFF2-40B4-BE49-F238E27FC236}">
                <a16:creationId xmlns:a16="http://schemas.microsoft.com/office/drawing/2014/main" id="{0549C592-1714-9CA3-DA30-A72979A6C74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3E1BC43A-E535-C096-8FE4-DFE7EED037CF}"/>
              </a:ext>
            </a:extLst>
          </p:cNvPr>
          <p:cNvSpPr>
            <a:spLocks noGrp="1"/>
          </p:cNvSpPr>
          <p:nvPr>
            <p:ph type="sldNum" sz="quarter" idx="11"/>
          </p:nvPr>
        </p:nvSpPr>
        <p:spPr/>
        <p:txBody>
          <a:bodyPr/>
          <a:lstStyle/>
          <a:p>
            <a:fld id="{009375D7-070A-4959-9224-FB5E66F2B1B3}" type="slidenum">
              <a:rPr lang="en-AU" smtClean="0"/>
              <a:pPr/>
              <a:t>21</a:t>
            </a:fld>
            <a:endParaRPr lang="en-AU" dirty="0"/>
          </a:p>
        </p:txBody>
      </p:sp>
    </p:spTree>
    <p:extLst>
      <p:ext uri="{BB962C8B-B14F-4D97-AF65-F5344CB8AC3E}">
        <p14:creationId xmlns:p14="http://schemas.microsoft.com/office/powerpoint/2010/main" val="1271734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dwharder\Desktop\a3.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731" y="3191392"/>
            <a:ext cx="4114800" cy="3164958"/>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cs typeface="Arial" charset="0"/>
              </a:rPr>
              <a:t>Example</a:t>
            </a:r>
          </a:p>
        </p:txBody>
      </p:sp>
      <p:sp>
        <p:nvSpPr>
          <p:cNvPr id="6147"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Consider the game of </a:t>
            </a:r>
            <a:r>
              <a:rPr lang="en-US" altLang="en-US" sz="2400" i="1" dirty="0">
                <a:latin typeface="Arial" charset="0"/>
                <a:cs typeface="Arial" charset="0"/>
              </a:rPr>
              <a:t>Risk </a:t>
            </a:r>
            <a:r>
              <a:rPr lang="en-US" altLang="en-US" sz="2400" dirty="0">
                <a:latin typeface="Arial" charset="0"/>
                <a:cs typeface="Arial" charset="0"/>
              </a:rPr>
              <a:t>from </a:t>
            </a:r>
            <a:r>
              <a:rPr lang="en-CA" sz="2400" dirty="0"/>
              <a:t>Parker Brothers</a:t>
            </a:r>
          </a:p>
          <a:p>
            <a:pPr lvl="1"/>
            <a:r>
              <a:rPr lang="en-US" altLang="en-US" sz="2000" dirty="0">
                <a:latin typeface="Arial" charset="0"/>
                <a:cs typeface="Arial" charset="0"/>
              </a:rPr>
              <a:t>A game of world domination</a:t>
            </a:r>
          </a:p>
          <a:p>
            <a:pPr lvl="1"/>
            <a:r>
              <a:rPr lang="en-US" altLang="en-US" sz="2000" dirty="0">
                <a:latin typeface="Arial" charset="0"/>
                <a:cs typeface="Arial" charset="0"/>
              </a:rPr>
              <a:t>The world is divided into 42 connected regions</a:t>
            </a:r>
          </a:p>
          <a:p>
            <a:pPr lvl="1"/>
            <a:r>
              <a:rPr lang="en-US" altLang="en-US" sz="2000" dirty="0">
                <a:latin typeface="Arial" charset="0"/>
                <a:cs typeface="Arial" charset="0"/>
              </a:rPr>
              <a:t>The regions are vertices and edges indicate adjacent regions</a:t>
            </a:r>
          </a:p>
        </p:txBody>
      </p:sp>
      <p:sp>
        <p:nvSpPr>
          <p:cNvPr id="2" name="Footer Placeholder 1">
            <a:extLst>
              <a:ext uri="{FF2B5EF4-FFF2-40B4-BE49-F238E27FC236}">
                <a16:creationId xmlns:a16="http://schemas.microsoft.com/office/drawing/2014/main" id="{1C30CBA7-5669-44F9-6F1C-5E348A42F8F6}"/>
              </a:ext>
            </a:extLst>
          </p:cNvPr>
          <p:cNvSpPr>
            <a:spLocks noGrp="1"/>
          </p:cNvSpPr>
          <p:nvPr>
            <p:ph type="ftr" sz="quarter" idx="10"/>
          </p:nvPr>
        </p:nvSpPr>
        <p:spPr/>
        <p:txBody>
          <a:bodyPr/>
          <a:lstStyle/>
          <a:p>
            <a:r>
              <a:rPr lang="en-AU" dirty="0"/>
              <a:t>22T2</a:t>
            </a:r>
          </a:p>
        </p:txBody>
      </p:sp>
      <p:sp>
        <p:nvSpPr>
          <p:cNvPr id="3" name="Slide Number Placeholder 2">
            <a:extLst>
              <a:ext uri="{FF2B5EF4-FFF2-40B4-BE49-F238E27FC236}">
                <a16:creationId xmlns:a16="http://schemas.microsoft.com/office/drawing/2014/main" id="{D7671370-7FAD-F5F4-3DD0-431876E91041}"/>
              </a:ext>
            </a:extLst>
          </p:cNvPr>
          <p:cNvSpPr>
            <a:spLocks noGrp="1"/>
          </p:cNvSpPr>
          <p:nvPr>
            <p:ph type="sldNum" sz="quarter" idx="11"/>
          </p:nvPr>
        </p:nvSpPr>
        <p:spPr/>
        <p:txBody>
          <a:bodyPr/>
          <a:lstStyle/>
          <a:p>
            <a:fld id="{009375D7-070A-4959-9224-FB5E66F2B1B3}" type="slidenum">
              <a:rPr lang="en-AU" smtClean="0"/>
              <a:pPr/>
              <a:t>22</a:t>
            </a:fld>
            <a:endParaRPr lang="en-AU" dirty="0"/>
          </a:p>
        </p:txBody>
      </p:sp>
    </p:spTree>
    <p:extLst>
      <p:ext uri="{BB962C8B-B14F-4D97-AF65-F5344CB8AC3E}">
        <p14:creationId xmlns:p14="http://schemas.microsoft.com/office/powerpoint/2010/main" val="232427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000" dirty="0">
                <a:latin typeface="Arial" charset="0"/>
                <a:cs typeface="Arial" charset="0"/>
              </a:rPr>
              <a:t>We’ll focus on Asia.</a:t>
            </a:r>
            <a:r>
              <a:rPr lang="zh-CN" altLang="en-US" sz="2000" dirty="0">
                <a:latin typeface="Arial" charset="0"/>
                <a:cs typeface="Arial" charset="0"/>
              </a:rPr>
              <a:t> </a:t>
            </a:r>
            <a:r>
              <a:rPr lang="en-US" altLang="en-US" sz="2000" dirty="0">
                <a:latin typeface="Arial" charset="0"/>
                <a:cs typeface="Arial" charset="0"/>
              </a:rPr>
              <a:t>Here is our abstract representation.</a:t>
            </a:r>
          </a:p>
          <a:p>
            <a:pPr>
              <a:buNone/>
            </a:pPr>
            <a:r>
              <a:rPr lang="en-US" altLang="en-US" sz="2000" dirty="0">
                <a:latin typeface="Arial" charset="0"/>
                <a:cs typeface="Arial" charset="0"/>
              </a:rPr>
              <a:t>Let us give a weight to each of the edges. </a:t>
            </a:r>
          </a:p>
          <a:p>
            <a:pPr>
              <a:buNone/>
            </a:pPr>
            <a:r>
              <a:rPr lang="en-US" altLang="en-US" sz="2000" dirty="0">
                <a:latin typeface="Arial" charset="0"/>
                <a:cs typeface="Arial" charset="0"/>
              </a:rPr>
              <a:t>Find the shortest distance </a:t>
            </a:r>
            <a:r>
              <a:rPr lang="en-US" altLang="en-US" sz="2000" dirty="0">
                <a:solidFill>
                  <a:srgbClr val="FF0000"/>
                </a:solidFill>
                <a:latin typeface="Arial" charset="0"/>
                <a:cs typeface="Arial" charset="0"/>
              </a:rPr>
              <a:t>from </a:t>
            </a:r>
            <a:r>
              <a:rPr lang="en-CA" sz="2000" dirty="0">
                <a:solidFill>
                  <a:srgbClr val="FF0000"/>
                </a:solidFill>
              </a:rPr>
              <a:t>Kamchatka </a:t>
            </a:r>
            <a:r>
              <a:rPr lang="en-US" sz="2000" dirty="0">
                <a:solidFill>
                  <a:srgbClr val="FF0000"/>
                </a:solidFill>
                <a:latin typeface="Arial" charset="0"/>
                <a:cs typeface="Arial" charset="0"/>
              </a:rPr>
              <a:t>(K) </a:t>
            </a:r>
            <a:r>
              <a:rPr lang="en-US" sz="2000" dirty="0">
                <a:latin typeface="Arial" charset="0"/>
                <a:cs typeface="Arial" charset="0"/>
              </a:rPr>
              <a:t>to every other region</a:t>
            </a:r>
            <a:endParaRPr lang="en-US" altLang="en-US" sz="2000" dirty="0">
              <a:latin typeface="Arial" charset="0"/>
              <a:cs typeface="Arial" charset="0"/>
            </a:endParaRPr>
          </a:p>
        </p:txBody>
      </p:sp>
      <p:pic>
        <p:nvPicPr>
          <p:cNvPr id="4" name="Picture 4" descr="C:\Users\dwharder\Desktop\a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426" b="2826"/>
          <a:stretch/>
        </p:blipFill>
        <p:spPr bwMode="auto">
          <a:xfrm>
            <a:off x="1001883" y="3083617"/>
            <a:ext cx="3722517" cy="29594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8124964" y="4323987"/>
            <a:ext cx="4572000" cy="276999"/>
          </a:xfrm>
          <a:prstGeom prst="rect">
            <a:avLst/>
          </a:prstGeom>
        </p:spPr>
        <p:txBody>
          <a:bodyPr>
            <a:spAutoFit/>
          </a:bodyPr>
          <a:lstStyle/>
          <a:p>
            <a:r>
              <a:rPr lang="en-CA" sz="1200" dirty="0">
                <a:solidFill>
                  <a:schemeClr val="tx1">
                    <a:lumMod val="50000"/>
                    <a:lumOff val="50000"/>
                  </a:schemeClr>
                </a:solidFill>
              </a:rPr>
              <a:t>http://thunderbird37.com/tag/paker-brothers/</a:t>
            </a:r>
          </a:p>
        </p:txBody>
      </p:sp>
      <p:pic>
        <p:nvPicPr>
          <p:cNvPr id="6" name="Picture 2" descr="C:\Users\dwharder\Desktop\a7.png">
            <a:extLst>
              <a:ext uri="{FF2B5EF4-FFF2-40B4-BE49-F238E27FC236}">
                <a16:creationId xmlns:a16="http://schemas.microsoft.com/office/drawing/2014/main" id="{24DBD1CB-ED1D-4141-9602-FABB26459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08" y="2444535"/>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0DFD8D0-59B9-3C33-8262-D0EF06DD357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F661451-4AE7-116A-C78B-16430B1D6736}"/>
              </a:ext>
            </a:extLst>
          </p:cNvPr>
          <p:cNvSpPr>
            <a:spLocks noGrp="1"/>
          </p:cNvSpPr>
          <p:nvPr>
            <p:ph type="sldNum" sz="quarter" idx="11"/>
          </p:nvPr>
        </p:nvSpPr>
        <p:spPr/>
        <p:txBody>
          <a:bodyPr/>
          <a:lstStyle/>
          <a:p>
            <a:fld id="{009375D7-070A-4959-9224-FB5E66F2B1B3}" type="slidenum">
              <a:rPr lang="en-AU" smtClean="0"/>
              <a:pPr/>
              <a:t>23</a:t>
            </a:fld>
            <a:endParaRPr lang="en-AU" dirty="0"/>
          </a:p>
        </p:txBody>
      </p:sp>
    </p:spTree>
    <p:extLst>
      <p:ext uri="{BB962C8B-B14F-4D97-AF65-F5344CB8AC3E}">
        <p14:creationId xmlns:p14="http://schemas.microsoft.com/office/powerpoint/2010/main" val="93996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set up our table as follows.</a:t>
            </a:r>
            <a:endParaRPr lang="en-CA" sz="2400"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3071AD9B-8769-D258-8A56-0E0738FD1AD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6494BBB-062B-D410-E88C-DB9A1458CAEF}"/>
              </a:ext>
            </a:extLst>
          </p:cNvPr>
          <p:cNvSpPr>
            <a:spLocks noGrp="1"/>
          </p:cNvSpPr>
          <p:nvPr>
            <p:ph type="sldNum" sz="quarter" idx="11"/>
          </p:nvPr>
        </p:nvSpPr>
        <p:spPr/>
        <p:txBody>
          <a:bodyPr/>
          <a:lstStyle/>
          <a:p>
            <a:fld id="{009375D7-070A-4959-9224-FB5E66F2B1B3}" type="slidenum">
              <a:rPr lang="en-AU" smtClean="0"/>
              <a:pPr/>
              <a:t>24</a:t>
            </a:fld>
            <a:endParaRPr lang="en-AU" dirty="0"/>
          </a:p>
        </p:txBody>
      </p:sp>
    </p:spTree>
    <p:extLst>
      <p:ext uri="{BB962C8B-B14F-4D97-AF65-F5344CB8AC3E}">
        <p14:creationId xmlns:p14="http://schemas.microsoft.com/office/powerpoint/2010/main" val="1173852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We visit vertex K</a:t>
            </a:r>
            <a:endParaRPr lang="en-CA" sz="2400"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5797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C3BB32E5-3F69-38CF-1077-05004681652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E083C53-31A7-A02D-BB69-2408A204FB6B}"/>
              </a:ext>
            </a:extLst>
          </p:cNvPr>
          <p:cNvSpPr>
            <a:spLocks noGrp="1"/>
          </p:cNvSpPr>
          <p:nvPr>
            <p:ph type="sldNum" sz="quarter" idx="11"/>
          </p:nvPr>
        </p:nvSpPr>
        <p:spPr/>
        <p:txBody>
          <a:bodyPr/>
          <a:lstStyle/>
          <a:p>
            <a:fld id="{009375D7-070A-4959-9224-FB5E66F2B1B3}" type="slidenum">
              <a:rPr lang="en-AU" smtClean="0"/>
              <a:pPr/>
              <a:t>25</a:t>
            </a:fld>
            <a:endParaRPr lang="en-AU" dirty="0"/>
          </a:p>
        </p:txBody>
      </p:sp>
    </p:spTree>
    <p:extLst>
      <p:ext uri="{BB962C8B-B14F-4D97-AF65-F5344CB8AC3E}">
        <p14:creationId xmlns:p14="http://schemas.microsoft.com/office/powerpoint/2010/main" val="3785321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Vertex K has four neighbors:  H, I, J and L</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A</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B</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C</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D</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E</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F</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Arial" charset="0"/>
                        </a:rPr>
                        <a:t>G</a:t>
                      </a:r>
                      <a:endParaRPr kumimoji="0" lang="en-US" sz="1800" b="0" i="0" u="none" strike="noStrike" cap="none" normalizeH="0" baseline="0" dirty="0">
                        <a:ln>
                          <a:noFill/>
                        </a:ln>
                        <a:solidFill>
                          <a:schemeClr val="bg1">
                            <a:lumMod val="85000"/>
                          </a:schemeClr>
                        </a:solidFill>
                        <a:effectLst/>
                        <a:latin typeface="Arial"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bg1">
                              <a:lumMod val="85000"/>
                            </a:schemeClr>
                          </a:solidFill>
                          <a:effectLst/>
                          <a:latin typeface="Consolas" panose="020B0609020204030204" pitchFamily="49" charset="0"/>
                          <a:cs typeface="Consolas" panose="020B0609020204030204" pitchFamily="49" charset="0"/>
                        </a:rPr>
                        <a:t>F</a:t>
                      </a:r>
                      <a:endPar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Oval 1"/>
          <p:cNvSpPr/>
          <p:nvPr/>
        </p:nvSpPr>
        <p:spPr>
          <a:xfrm>
            <a:off x="5797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869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901832" y="465313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901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477896" y="24419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ounded Rectangle 2"/>
          <p:cNvSpPr/>
          <p:nvPr/>
        </p:nvSpPr>
        <p:spPr>
          <a:xfrm>
            <a:off x="1559496" y="2852936"/>
            <a:ext cx="3491880"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5B5E3224-F486-C4CF-49D1-ED63B1843CE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7B2D1B1-655B-2F65-1B3E-99EC920B1B90}"/>
              </a:ext>
            </a:extLst>
          </p:cNvPr>
          <p:cNvSpPr>
            <a:spLocks noGrp="1"/>
          </p:cNvSpPr>
          <p:nvPr>
            <p:ph type="sldNum" sz="quarter" idx="11"/>
          </p:nvPr>
        </p:nvSpPr>
        <p:spPr/>
        <p:txBody>
          <a:bodyPr/>
          <a:lstStyle/>
          <a:p>
            <a:fld id="{009375D7-070A-4959-9224-FB5E66F2B1B3}" type="slidenum">
              <a:rPr lang="en-AU" smtClean="0"/>
              <a:pPr/>
              <a:t>26</a:t>
            </a:fld>
            <a:endParaRPr lang="en-AU" dirty="0"/>
          </a:p>
        </p:txBody>
      </p:sp>
    </p:spTree>
    <p:extLst>
      <p:ext uri="{BB962C8B-B14F-4D97-AF65-F5344CB8AC3E}">
        <p14:creationId xmlns:p14="http://schemas.microsoft.com/office/powerpoint/2010/main" val="3133346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We have now found at least one path to each of these vertices</a:t>
            </a:r>
            <a:endParaRPr lang="en-CA" sz="2400"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  8</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12</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17</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16</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5797458" y="354304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869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901832" y="465313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901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477896" y="24419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a:off x="1559496" y="2852936"/>
            <a:ext cx="3491880"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7D4802B4-30DE-0AB8-3E41-B8F596534F9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5952D71-4A17-2A61-56C4-0EFF64236E73}"/>
              </a:ext>
            </a:extLst>
          </p:cNvPr>
          <p:cNvSpPr>
            <a:spLocks noGrp="1"/>
          </p:cNvSpPr>
          <p:nvPr>
            <p:ph type="sldNum" sz="quarter" idx="11"/>
          </p:nvPr>
        </p:nvSpPr>
        <p:spPr/>
        <p:txBody>
          <a:bodyPr/>
          <a:lstStyle/>
          <a:p>
            <a:fld id="{009375D7-070A-4959-9224-FB5E66F2B1B3}" type="slidenum">
              <a:rPr lang="en-AU" smtClean="0"/>
              <a:pPr/>
              <a:t>27</a:t>
            </a:fld>
            <a:endParaRPr lang="en-AU" dirty="0"/>
          </a:p>
        </p:txBody>
      </p:sp>
    </p:spTree>
    <p:extLst>
      <p:ext uri="{BB962C8B-B14F-4D97-AF65-F5344CB8AC3E}">
        <p14:creationId xmlns:p14="http://schemas.microsoft.com/office/powerpoint/2010/main" val="158419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We’re finished with vertex K.</a:t>
            </a:r>
          </a:p>
          <a:p>
            <a:pPr>
              <a:buNone/>
            </a:pPr>
            <a:r>
              <a:rPr lang="en-CA" sz="2400" dirty="0">
                <a:latin typeface="Arial" charset="0"/>
                <a:cs typeface="Arial" charset="0"/>
              </a:rPr>
              <a:t>To which vertex are we now guaranteed we have the shortest path?</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8</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12</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16</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160B4A87-CCCA-E878-BEAA-BB673D738E4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C5207D5-D8F7-8B87-147C-665659E23FC9}"/>
              </a:ext>
            </a:extLst>
          </p:cNvPr>
          <p:cNvSpPr>
            <a:spLocks noGrp="1"/>
          </p:cNvSpPr>
          <p:nvPr>
            <p:ph type="sldNum" sz="quarter" idx="11"/>
          </p:nvPr>
        </p:nvSpPr>
        <p:spPr/>
        <p:txBody>
          <a:bodyPr/>
          <a:lstStyle/>
          <a:p>
            <a:fld id="{009375D7-070A-4959-9224-FB5E66F2B1B3}" type="slidenum">
              <a:rPr lang="en-AU" smtClean="0"/>
              <a:pPr/>
              <a:t>28</a:t>
            </a:fld>
            <a:endParaRPr lang="en-AU" dirty="0"/>
          </a:p>
        </p:txBody>
      </p:sp>
    </p:spTree>
    <p:extLst>
      <p:ext uri="{BB962C8B-B14F-4D97-AF65-F5344CB8AC3E}">
        <p14:creationId xmlns:p14="http://schemas.microsoft.com/office/powerpoint/2010/main" val="256083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visit vertex H:  the shortest path is (K, H) of length 8</a:t>
            </a:r>
          </a:p>
          <a:p>
            <a:pPr>
              <a:buNone/>
            </a:pPr>
            <a:r>
              <a:rPr lang="en-CA" sz="2400" dirty="0">
                <a:latin typeface="Arial" charset="0"/>
                <a:cs typeface="Arial" charset="0"/>
              </a:rPr>
              <a:t>Vertex H has four unvisited neighbors:  E, G, I, L</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8</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12</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16</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2FBB1D8D-11F8-8903-CF04-0A0CB6A890E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B08B8AC-468C-F0F5-2517-4F6B893EB5BB}"/>
              </a:ext>
            </a:extLst>
          </p:cNvPr>
          <p:cNvSpPr>
            <a:spLocks noGrp="1"/>
          </p:cNvSpPr>
          <p:nvPr>
            <p:ph type="sldNum" sz="quarter" idx="11"/>
          </p:nvPr>
        </p:nvSpPr>
        <p:spPr/>
        <p:txBody>
          <a:bodyPr/>
          <a:lstStyle/>
          <a:p>
            <a:fld id="{009375D7-070A-4959-9224-FB5E66F2B1B3}" type="slidenum">
              <a:rPr lang="en-AU" smtClean="0"/>
              <a:pPr/>
              <a:t>29</a:t>
            </a:fld>
            <a:endParaRPr lang="en-AU" dirty="0"/>
          </a:p>
        </p:txBody>
      </p:sp>
    </p:spTree>
    <p:extLst>
      <p:ext uri="{BB962C8B-B14F-4D97-AF65-F5344CB8AC3E}">
        <p14:creationId xmlns:p14="http://schemas.microsoft.com/office/powerpoint/2010/main" val="411280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Shortest Distance/Path</a:t>
            </a:r>
          </a:p>
        </p:txBody>
      </p:sp>
    </p:spTree>
    <p:extLst>
      <p:ext uri="{BB962C8B-B14F-4D97-AF65-F5344CB8AC3E}">
        <p14:creationId xmlns:p14="http://schemas.microsoft.com/office/powerpoint/2010/main" val="16205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rot="17029647">
            <a:off x="4649371" y="1883801"/>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ounded Rectangle 16"/>
          <p:cNvSpPr/>
          <p:nvPr/>
        </p:nvSpPr>
        <p:spPr>
          <a:xfrm>
            <a:off x="875928" y="2661114"/>
            <a:ext cx="3491880" cy="4512302"/>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ounded Rectangle 17"/>
          <p:cNvSpPr/>
          <p:nvPr/>
        </p:nvSpPr>
        <p:spPr>
          <a:xfrm rot="17029647">
            <a:off x="3446255" y="5445925"/>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Consider these paths:</a:t>
            </a:r>
          </a:p>
          <a:p>
            <a:pPr lvl="1"/>
            <a:r>
              <a:rPr lang="en-CA" sz="2000" dirty="0">
                <a:latin typeface="Arial" charset="0"/>
                <a:cs typeface="Arial" charset="0"/>
              </a:rPr>
              <a:t>	(K, H, E) of length </a:t>
            </a:r>
            <a:r>
              <a:rPr lang="en-CA" sz="2000" dirty="0">
                <a:solidFill>
                  <a:srgbClr val="FF0000"/>
                </a:solidFill>
                <a:latin typeface="Arial" charset="0"/>
                <a:cs typeface="Arial" charset="0"/>
              </a:rPr>
              <a:t>8</a:t>
            </a:r>
            <a:r>
              <a:rPr lang="en-CA" sz="2000" dirty="0">
                <a:latin typeface="Arial" charset="0"/>
                <a:cs typeface="Arial" charset="0"/>
              </a:rPr>
              <a:t> + 6 = 14	(K, H, G) of length </a:t>
            </a:r>
            <a:r>
              <a:rPr lang="en-CA" sz="2000" dirty="0">
                <a:solidFill>
                  <a:srgbClr val="FF0000"/>
                </a:solidFill>
                <a:latin typeface="Arial" charset="0"/>
                <a:cs typeface="Arial" charset="0"/>
              </a:rPr>
              <a:t>8</a:t>
            </a:r>
            <a:r>
              <a:rPr lang="en-CA" sz="2000" dirty="0">
                <a:latin typeface="Arial" charset="0"/>
                <a:cs typeface="Arial" charset="0"/>
              </a:rPr>
              <a:t> + 11 = 19</a:t>
            </a:r>
          </a:p>
          <a:p>
            <a:pPr lvl="1"/>
            <a:r>
              <a:rPr lang="en-CA" sz="2000" dirty="0">
                <a:latin typeface="Arial" charset="0"/>
                <a:cs typeface="Arial" charset="0"/>
              </a:rPr>
              <a:t>	(K, H, I) of length </a:t>
            </a:r>
            <a:r>
              <a:rPr lang="en-CA" sz="2000" dirty="0">
                <a:solidFill>
                  <a:srgbClr val="FF0000"/>
                </a:solidFill>
                <a:latin typeface="Arial" charset="0"/>
                <a:cs typeface="Arial" charset="0"/>
              </a:rPr>
              <a:t>8</a:t>
            </a:r>
            <a:r>
              <a:rPr lang="en-CA" sz="2000" dirty="0">
                <a:latin typeface="Arial" charset="0"/>
                <a:cs typeface="Arial" charset="0"/>
              </a:rPr>
              <a:t> + 2 = 10	(K, H, L) of length </a:t>
            </a:r>
            <a:r>
              <a:rPr lang="en-CA" sz="2000" dirty="0">
                <a:solidFill>
                  <a:srgbClr val="FF0000"/>
                </a:solidFill>
                <a:latin typeface="Arial" charset="0"/>
                <a:cs typeface="Arial" charset="0"/>
              </a:rPr>
              <a:t>8</a:t>
            </a:r>
            <a:r>
              <a:rPr lang="en-CA" sz="2000" dirty="0">
                <a:latin typeface="Arial" charset="0"/>
                <a:cs typeface="Arial" charset="0"/>
              </a:rPr>
              <a:t> + 9 = 17</a:t>
            </a:r>
          </a:p>
          <a:p>
            <a:pPr marL="1800" lvl="1" indent="0">
              <a:buNone/>
            </a:pPr>
            <a:endParaRPr lang="en-CA" sz="2800" dirty="0"/>
          </a:p>
          <a:p>
            <a:pPr marL="1800" lvl="1" indent="0">
              <a:buNone/>
            </a:pPr>
            <a:r>
              <a:rPr lang="en-CA" dirty="0"/>
              <a:t>Which of these are</a:t>
            </a:r>
            <a:br>
              <a:rPr lang="en-CA" dirty="0"/>
            </a:br>
            <a:r>
              <a:rPr lang="en-CA" dirty="0"/>
              <a:t>shorter than any</a:t>
            </a:r>
            <a:br>
              <a:rPr lang="en-CA" dirty="0"/>
            </a:br>
            <a:r>
              <a:rPr lang="en-CA" dirty="0"/>
              <a:t>known path?</a:t>
            </a:r>
          </a:p>
          <a:p>
            <a:pPr lvl="1"/>
            <a:endParaRPr lang="en-CA" sz="2000" dirty="0">
              <a:latin typeface="Arial" charset="0"/>
              <a:cs typeface="Arial" charset="0"/>
            </a:endParaRP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8</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12</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16</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869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202772" y="53327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901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178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82DE4C9E-E12A-B32E-DF65-5D5BEC04C12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04C5D41-4BFD-9A21-BA1A-D9A6D6A0ACFD}"/>
              </a:ext>
            </a:extLst>
          </p:cNvPr>
          <p:cNvSpPr>
            <a:spLocks noGrp="1"/>
          </p:cNvSpPr>
          <p:nvPr>
            <p:ph type="sldNum" sz="quarter" idx="11"/>
          </p:nvPr>
        </p:nvSpPr>
        <p:spPr/>
        <p:txBody>
          <a:bodyPr/>
          <a:lstStyle/>
          <a:p>
            <a:fld id="{009375D7-070A-4959-9224-FB5E66F2B1B3}" type="slidenum">
              <a:rPr lang="en-AU" smtClean="0"/>
              <a:pPr/>
              <a:t>30</a:t>
            </a:fld>
            <a:endParaRPr lang="en-AU" dirty="0"/>
          </a:p>
        </p:txBody>
      </p:sp>
    </p:spTree>
    <p:extLst>
      <p:ext uri="{BB962C8B-B14F-4D97-AF65-F5344CB8AC3E}">
        <p14:creationId xmlns:p14="http://schemas.microsoft.com/office/powerpoint/2010/main" val="930194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7029647">
            <a:off x="4649371" y="1883801"/>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a:off x="875928" y="2661114"/>
            <a:ext cx="3491880" cy="4512302"/>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rot="17029647">
            <a:off x="3446255" y="5445925"/>
            <a:ext cx="1556426"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already have a shorter path (K, L), but we update the other three</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14</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19</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  8</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10</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16</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465313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869466" y="509569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202772" y="53327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901832" y="371547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178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315F521B-8B4E-3D67-AA95-A5BAE2C9CB0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9436973-7A58-E850-B534-203A9FBACCE0}"/>
              </a:ext>
            </a:extLst>
          </p:cNvPr>
          <p:cNvSpPr>
            <a:spLocks noGrp="1"/>
          </p:cNvSpPr>
          <p:nvPr>
            <p:ph type="sldNum" sz="quarter" idx="11"/>
          </p:nvPr>
        </p:nvSpPr>
        <p:spPr/>
        <p:txBody>
          <a:bodyPr/>
          <a:lstStyle/>
          <a:p>
            <a:fld id="{009375D7-070A-4959-9224-FB5E66F2B1B3}" type="slidenum">
              <a:rPr lang="en-AU" smtClean="0"/>
              <a:pPr/>
              <a:t>31</a:t>
            </a:fld>
            <a:endParaRPr lang="en-AU" dirty="0"/>
          </a:p>
        </p:txBody>
      </p:sp>
    </p:spTree>
    <p:extLst>
      <p:ext uri="{BB962C8B-B14F-4D97-AF65-F5344CB8AC3E}">
        <p14:creationId xmlns:p14="http://schemas.microsoft.com/office/powerpoint/2010/main" val="1445025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are finished with vertex H. </a:t>
            </a:r>
          </a:p>
          <a:p>
            <a:pPr>
              <a:buNone/>
            </a:pPr>
            <a:r>
              <a:rPr lang="en-CA" sz="2400" dirty="0">
                <a:latin typeface="Arial" charset="0"/>
                <a:cs typeface="Arial" charset="0"/>
              </a:rPr>
              <a:t>Which vertex do we visit next?</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10</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A68AD1FF-D1A5-3FC8-3C16-3F402223439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F8E678C-3D30-6A23-B9EF-7E0F8F1B2DFF}"/>
              </a:ext>
            </a:extLst>
          </p:cNvPr>
          <p:cNvSpPr>
            <a:spLocks noGrp="1"/>
          </p:cNvSpPr>
          <p:nvPr>
            <p:ph type="sldNum" sz="quarter" idx="11"/>
          </p:nvPr>
        </p:nvSpPr>
        <p:spPr/>
        <p:txBody>
          <a:bodyPr/>
          <a:lstStyle/>
          <a:p>
            <a:fld id="{009375D7-070A-4959-9224-FB5E66F2B1B3}" type="slidenum">
              <a:rPr lang="en-AU" smtClean="0"/>
              <a:pPr/>
              <a:t>32</a:t>
            </a:fld>
            <a:endParaRPr lang="en-AU" dirty="0"/>
          </a:p>
        </p:txBody>
      </p:sp>
    </p:spTree>
    <p:extLst>
      <p:ext uri="{BB962C8B-B14F-4D97-AF65-F5344CB8AC3E}">
        <p14:creationId xmlns:p14="http://schemas.microsoft.com/office/powerpoint/2010/main" val="1820029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I) is the shortest path from K to I of length 10</a:t>
            </a:r>
          </a:p>
          <a:p>
            <a:pPr>
              <a:buNone/>
            </a:pPr>
            <a:r>
              <a:rPr lang="en-CA" sz="2400" dirty="0">
                <a:latin typeface="Arial" charset="0"/>
                <a:cs typeface="Arial" charset="0"/>
              </a:rPr>
              <a:t>Vertex I has two unvisited neighbors:  G and J</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10</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8D9A8F86-D425-045A-08F8-A2E876E0CCD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7372C7B-3B13-6796-BB63-339005DE76EF}"/>
              </a:ext>
            </a:extLst>
          </p:cNvPr>
          <p:cNvSpPr>
            <a:spLocks noGrp="1"/>
          </p:cNvSpPr>
          <p:nvPr>
            <p:ph type="sldNum" sz="quarter" idx="11"/>
          </p:nvPr>
        </p:nvSpPr>
        <p:spPr/>
        <p:txBody>
          <a:bodyPr/>
          <a:lstStyle/>
          <a:p>
            <a:fld id="{009375D7-070A-4959-9224-FB5E66F2B1B3}" type="slidenum">
              <a:rPr lang="en-AU" smtClean="0"/>
              <a:pPr/>
              <a:t>33</a:t>
            </a:fld>
            <a:endParaRPr lang="en-AU" dirty="0"/>
          </a:p>
        </p:txBody>
      </p:sp>
    </p:spTree>
    <p:extLst>
      <p:ext uri="{BB962C8B-B14F-4D97-AF65-F5344CB8AC3E}">
        <p14:creationId xmlns:p14="http://schemas.microsoft.com/office/powerpoint/2010/main" val="529422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2192925">
            <a:off x="5232034" y="4139478"/>
            <a:ext cx="2040760"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Consider these paths:</a:t>
            </a:r>
          </a:p>
          <a:p>
            <a:pPr marL="1800" lvl="1" indent="0">
              <a:buNone/>
            </a:pPr>
            <a:r>
              <a:rPr lang="en-CA" sz="2000" dirty="0">
                <a:latin typeface="Arial" charset="0"/>
                <a:cs typeface="Arial" charset="0"/>
              </a:rPr>
              <a:t>	(K, H, I, G) of length </a:t>
            </a:r>
            <a:r>
              <a:rPr lang="en-CA" sz="2000" dirty="0">
                <a:solidFill>
                  <a:srgbClr val="FF0000"/>
                </a:solidFill>
                <a:latin typeface="Arial" charset="0"/>
                <a:cs typeface="Arial" charset="0"/>
              </a:rPr>
              <a:t>10</a:t>
            </a:r>
            <a:r>
              <a:rPr lang="en-CA" sz="2000" dirty="0">
                <a:latin typeface="Arial" charset="0"/>
                <a:cs typeface="Arial" charset="0"/>
              </a:rPr>
              <a:t> + 3 = 13	(K, H, I, J) of length </a:t>
            </a:r>
            <a:r>
              <a:rPr lang="en-CA" sz="2000" dirty="0">
                <a:solidFill>
                  <a:srgbClr val="FF0000"/>
                </a:solidFill>
                <a:latin typeface="Arial" charset="0"/>
                <a:cs typeface="Arial" charset="0"/>
              </a:rPr>
              <a:t>10</a:t>
            </a:r>
            <a:r>
              <a:rPr lang="en-CA" sz="2000" dirty="0">
                <a:latin typeface="Arial" charset="0"/>
                <a:cs typeface="Arial" charset="0"/>
              </a:rPr>
              <a:t> + 18 = 28</a:t>
            </a:r>
            <a:endParaRPr lang="en-CA" sz="20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19</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10</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5468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ounded Rectangle 8"/>
          <p:cNvSpPr/>
          <p:nvPr/>
        </p:nvSpPr>
        <p:spPr>
          <a:xfrm rot="20125904">
            <a:off x="1121808" y="3333980"/>
            <a:ext cx="4040838"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178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F5D9491-EABC-8467-48CC-54575EF6447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106B606-4E95-0904-5EB2-684EFBEE325B}"/>
              </a:ext>
            </a:extLst>
          </p:cNvPr>
          <p:cNvSpPr>
            <a:spLocks noGrp="1"/>
          </p:cNvSpPr>
          <p:nvPr>
            <p:ph type="sldNum" sz="quarter" idx="11"/>
          </p:nvPr>
        </p:nvSpPr>
        <p:spPr/>
        <p:txBody>
          <a:bodyPr/>
          <a:lstStyle/>
          <a:p>
            <a:fld id="{009375D7-070A-4959-9224-FB5E66F2B1B3}" type="slidenum">
              <a:rPr lang="en-AU" smtClean="0"/>
              <a:pPr/>
              <a:t>34</a:t>
            </a:fld>
            <a:endParaRPr lang="en-AU" dirty="0"/>
          </a:p>
        </p:txBody>
      </p:sp>
    </p:spTree>
    <p:extLst>
      <p:ext uri="{BB962C8B-B14F-4D97-AF65-F5344CB8AC3E}">
        <p14:creationId xmlns:p14="http://schemas.microsoft.com/office/powerpoint/2010/main" val="1078040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2192925">
            <a:off x="5232034" y="4139478"/>
            <a:ext cx="2040760" cy="188352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20125904">
            <a:off x="1121808" y="3333980"/>
            <a:ext cx="4040838" cy="3984044"/>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have discovered a shorter path to vertex G, but (K, J) is still the shortest known path to vertex J</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13</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10</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892884" y="370652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468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178478" y="335699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7E698D0C-3D54-6A67-AD59-B5FBFA5838E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89F3F76-F7C3-D2EE-CB19-DF8E06BB1CFF}"/>
              </a:ext>
            </a:extLst>
          </p:cNvPr>
          <p:cNvSpPr>
            <a:spLocks noGrp="1"/>
          </p:cNvSpPr>
          <p:nvPr>
            <p:ph type="sldNum" sz="quarter" idx="11"/>
          </p:nvPr>
        </p:nvSpPr>
        <p:spPr/>
        <p:txBody>
          <a:bodyPr/>
          <a:lstStyle/>
          <a:p>
            <a:fld id="{009375D7-070A-4959-9224-FB5E66F2B1B3}" type="slidenum">
              <a:rPr lang="en-AU" smtClean="0"/>
              <a:pPr/>
              <a:t>35</a:t>
            </a:fld>
            <a:endParaRPr lang="en-AU" dirty="0"/>
          </a:p>
        </p:txBody>
      </p:sp>
    </p:spTree>
    <p:extLst>
      <p:ext uri="{BB962C8B-B14F-4D97-AF65-F5344CB8AC3E}">
        <p14:creationId xmlns:p14="http://schemas.microsoft.com/office/powerpoint/2010/main" val="332917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CA" altLang="en-US" sz="2400" dirty="0">
                <a:latin typeface="Arial" charset="0"/>
                <a:cs typeface="Arial" charset="0"/>
              </a:rPr>
              <a:t>Which vertex can we visit next?</a:t>
            </a:r>
            <a:endParaRPr lang="en-CA" sz="2400" dirty="0"/>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3EB7499B-5296-3381-2C61-2941C231A99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25E9F7-F81E-BC94-5C9E-C22C1334AFA3}"/>
              </a:ext>
            </a:extLst>
          </p:cNvPr>
          <p:cNvSpPr>
            <a:spLocks noGrp="1"/>
          </p:cNvSpPr>
          <p:nvPr>
            <p:ph type="sldNum" sz="quarter" idx="11"/>
          </p:nvPr>
        </p:nvSpPr>
        <p:spPr/>
        <p:txBody>
          <a:bodyPr/>
          <a:lstStyle/>
          <a:p>
            <a:fld id="{009375D7-070A-4959-9224-FB5E66F2B1B3}" type="slidenum">
              <a:rPr lang="en-AU" smtClean="0"/>
              <a:pPr/>
              <a:t>36</a:t>
            </a:fld>
            <a:endParaRPr lang="en-AU" dirty="0"/>
          </a:p>
        </p:txBody>
      </p:sp>
    </p:spTree>
    <p:extLst>
      <p:ext uri="{BB962C8B-B14F-4D97-AF65-F5344CB8AC3E}">
        <p14:creationId xmlns:p14="http://schemas.microsoft.com/office/powerpoint/2010/main" val="351360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I, G) is the shortest path from K to G of length 13. </a:t>
            </a:r>
          </a:p>
          <a:p>
            <a:pPr>
              <a:buNone/>
            </a:pPr>
            <a:r>
              <a:rPr lang="en-CA" sz="2400" dirty="0">
                <a:latin typeface="Arial" charset="0"/>
                <a:cs typeface="Arial" charset="0"/>
              </a:rPr>
              <a:t>Vertex G has three unvisited neighbors:  E, F and J. </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13</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172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252D3D23-B6B8-40C9-6048-38624EE7036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C753B99-7120-36FE-3196-F4E7D74B8685}"/>
              </a:ext>
            </a:extLst>
          </p:cNvPr>
          <p:cNvSpPr>
            <a:spLocks noGrp="1"/>
          </p:cNvSpPr>
          <p:nvPr>
            <p:ph type="sldNum" sz="quarter" idx="11"/>
          </p:nvPr>
        </p:nvSpPr>
        <p:spPr/>
        <p:txBody>
          <a:bodyPr/>
          <a:lstStyle/>
          <a:p>
            <a:fld id="{009375D7-070A-4959-9224-FB5E66F2B1B3}" type="slidenum">
              <a:rPr lang="en-AU" smtClean="0"/>
              <a:pPr/>
              <a:t>37</a:t>
            </a:fld>
            <a:endParaRPr lang="en-AU" dirty="0"/>
          </a:p>
        </p:txBody>
      </p:sp>
    </p:spTree>
    <p:extLst>
      <p:ext uri="{BB962C8B-B14F-4D97-AF65-F5344CB8AC3E}">
        <p14:creationId xmlns:p14="http://schemas.microsoft.com/office/powerpoint/2010/main" val="2196146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818191">
            <a:off x="5478504" y="2446011"/>
            <a:ext cx="1368152" cy="347723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rot="19078395">
            <a:off x="930604" y="3942137"/>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Consider these paths:</a:t>
            </a:r>
          </a:p>
          <a:p>
            <a:pPr lvl="1"/>
            <a:r>
              <a:rPr lang="en-CA" sz="2000" dirty="0">
                <a:latin typeface="Arial" charset="0"/>
                <a:cs typeface="Arial" charset="0"/>
              </a:rPr>
              <a:t>(K, H, I, G, E) of length </a:t>
            </a:r>
            <a:r>
              <a:rPr lang="en-CA" sz="2000" dirty="0">
                <a:solidFill>
                  <a:srgbClr val="FF0000"/>
                </a:solidFill>
                <a:latin typeface="Arial" charset="0"/>
                <a:cs typeface="Arial" charset="0"/>
              </a:rPr>
              <a:t>13</a:t>
            </a:r>
            <a:r>
              <a:rPr lang="en-CA" sz="2000" dirty="0">
                <a:latin typeface="Arial" charset="0"/>
                <a:cs typeface="Arial" charset="0"/>
              </a:rPr>
              <a:t> + 15 = 28	(K, H, I, G, F) of length </a:t>
            </a:r>
            <a:r>
              <a:rPr lang="en-CA" sz="2000" dirty="0">
                <a:solidFill>
                  <a:srgbClr val="FF0000"/>
                </a:solidFill>
                <a:latin typeface="Arial" charset="0"/>
                <a:cs typeface="Arial" charset="0"/>
              </a:rPr>
              <a:t>13</a:t>
            </a:r>
            <a:r>
              <a:rPr lang="en-CA" sz="2000" dirty="0">
                <a:latin typeface="Arial" charset="0"/>
                <a:cs typeface="Arial" charset="0"/>
              </a:rPr>
              <a:t> + 4 = 17</a:t>
            </a:r>
          </a:p>
          <a:p>
            <a:pPr lvl="1"/>
            <a:r>
              <a:rPr lang="en-CA" sz="2000" dirty="0">
                <a:latin typeface="Arial" charset="0"/>
                <a:cs typeface="Arial" charset="0"/>
              </a:rPr>
              <a:t>(K, H, I, G, J) of length </a:t>
            </a:r>
            <a:r>
              <a:rPr lang="en-CA" sz="2000" dirty="0">
                <a:solidFill>
                  <a:srgbClr val="FF0000"/>
                </a:solidFill>
                <a:latin typeface="Arial" charset="0"/>
                <a:cs typeface="Arial" charset="0"/>
              </a:rPr>
              <a:t>13</a:t>
            </a:r>
            <a:r>
              <a:rPr lang="en-CA" sz="2000" dirty="0">
                <a:latin typeface="Arial" charset="0"/>
                <a:cs typeface="Arial" charset="0"/>
              </a:rPr>
              <a:t> + 19 = 32</a:t>
            </a:r>
          </a:p>
          <a:p>
            <a:pPr lvl="1"/>
            <a:endParaRPr lang="en-CA" sz="2000" dirty="0">
              <a:latin typeface="Arial" charset="0"/>
              <a:cs typeface="Arial" charset="0"/>
            </a:endParaRPr>
          </a:p>
          <a:p>
            <a:pPr lvl="1"/>
            <a:r>
              <a:rPr lang="en-CA" sz="2000" dirty="0">
                <a:latin typeface="Arial" charset="0"/>
                <a:cs typeface="Arial" charset="0"/>
              </a:rPr>
              <a:t>Which do we update?</a:t>
            </a:r>
            <a:endParaRPr lang="en-CA" sz="20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14</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13</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172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468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199498" y="532066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673F4984-534E-AE54-5F6C-25810E85F9E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B4A84DA-FD2D-230C-DAEB-58C852F085CE}"/>
              </a:ext>
            </a:extLst>
          </p:cNvPr>
          <p:cNvSpPr>
            <a:spLocks noGrp="1"/>
          </p:cNvSpPr>
          <p:nvPr>
            <p:ph type="sldNum" sz="quarter" idx="11"/>
          </p:nvPr>
        </p:nvSpPr>
        <p:spPr/>
        <p:txBody>
          <a:bodyPr/>
          <a:lstStyle/>
          <a:p>
            <a:fld id="{009375D7-070A-4959-9224-FB5E66F2B1B3}" type="slidenum">
              <a:rPr lang="en-AU" smtClean="0"/>
              <a:pPr/>
              <a:t>38</a:t>
            </a:fld>
            <a:endParaRPr lang="en-AU" dirty="0"/>
          </a:p>
        </p:txBody>
      </p:sp>
    </p:spTree>
    <p:extLst>
      <p:ext uri="{BB962C8B-B14F-4D97-AF65-F5344CB8AC3E}">
        <p14:creationId xmlns:p14="http://schemas.microsoft.com/office/powerpoint/2010/main" val="2981749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818191">
            <a:off x="5478504" y="2446011"/>
            <a:ext cx="1368152" cy="347723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ounded Rectangle 12"/>
          <p:cNvSpPr/>
          <p:nvPr/>
        </p:nvSpPr>
        <p:spPr>
          <a:xfrm rot="19078395">
            <a:off x="930604" y="3942137"/>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have now found a path to vertex F</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1"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14</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17</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13</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I</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172804" y="336750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468948" y="24629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199498" y="532066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46463035-244F-FEBF-4FAC-BDCD23C1A77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A3A1AA9-3919-C660-51D3-795C69BAA8C4}"/>
              </a:ext>
            </a:extLst>
          </p:cNvPr>
          <p:cNvSpPr>
            <a:spLocks noGrp="1"/>
          </p:cNvSpPr>
          <p:nvPr>
            <p:ph type="sldNum" sz="quarter" idx="11"/>
          </p:nvPr>
        </p:nvSpPr>
        <p:spPr/>
        <p:txBody>
          <a:bodyPr/>
          <a:lstStyle/>
          <a:p>
            <a:fld id="{009375D7-070A-4959-9224-FB5E66F2B1B3}" type="slidenum">
              <a:rPr lang="en-AU" smtClean="0"/>
              <a:pPr/>
              <a:t>39</a:t>
            </a:fld>
            <a:endParaRPr lang="en-AU" dirty="0"/>
          </a:p>
        </p:txBody>
      </p:sp>
    </p:spTree>
    <p:extLst>
      <p:ext uri="{BB962C8B-B14F-4D97-AF65-F5344CB8AC3E}">
        <p14:creationId xmlns:p14="http://schemas.microsoft.com/office/powerpoint/2010/main" val="219447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F69FE435-2847-4031-8A53-9CD99F6769A4}"/>
              </a:ext>
            </a:extLst>
          </p:cNvPr>
          <p:cNvSpPr>
            <a:spLocks noGrp="1" noChangeArrowheads="1"/>
          </p:cNvSpPr>
          <p:nvPr>
            <p:ph type="title"/>
          </p:nvPr>
        </p:nvSpPr>
        <p:spPr/>
        <p:txBody>
          <a:bodyPr/>
          <a:lstStyle/>
          <a:p>
            <a:r>
              <a:rPr lang="en-US" altLang="en-US" dirty="0">
                <a:cs typeface="Arial" charset="0"/>
              </a:rPr>
              <a:t>Shortest path </a:t>
            </a:r>
          </a:p>
        </p:txBody>
      </p:sp>
      <p:sp>
        <p:nvSpPr>
          <p:cNvPr id="5123" name="Rectangle 3"/>
          <p:cNvSpPr>
            <a:spLocks noGrp="1" noChangeArrowheads="1"/>
          </p:cNvSpPr>
          <p:nvPr>
            <p:ph idx="1"/>
          </p:nvPr>
        </p:nvSpPr>
        <p:spPr/>
        <p:txBody>
          <a:bodyPr>
            <a:normAutofit/>
          </a:bodyPr>
          <a:lstStyle/>
          <a:p>
            <a:pPr algn="l">
              <a:buFont typeface="Arial" charset="0"/>
              <a:buNone/>
            </a:pPr>
            <a:r>
              <a:rPr lang="en-US" sz="2000" dirty="0">
                <a:latin typeface="Arial" charset="0"/>
                <a:cs typeface="Arial" charset="0"/>
              </a:rPr>
              <a:t>1. </a:t>
            </a:r>
            <a:r>
              <a:rPr lang="en-US" sz="2000" b="1" dirty="0">
                <a:latin typeface="Arial" charset="0"/>
                <a:cs typeface="Arial" charset="0"/>
              </a:rPr>
              <a:t>Single-source shortest path problem </a:t>
            </a:r>
            <a:r>
              <a:rPr lang="en-US" sz="2000" dirty="0">
                <a:latin typeface="Arial" charset="0"/>
                <a:cs typeface="Arial" charset="0"/>
              </a:rPr>
              <a:t>(finding the shortest paths between a given vertex v and all other vertices in the graph)</a:t>
            </a:r>
          </a:p>
          <a:p>
            <a:pPr marL="1800" lvl="1" indent="0" algn="l">
              <a:buNone/>
            </a:pPr>
            <a:r>
              <a:rPr lang="en-US" sz="2000" dirty="0">
                <a:latin typeface="Arial" charset="0"/>
                <a:cs typeface="Arial" charset="0"/>
              </a:rPr>
              <a:t>- BFS </a:t>
            </a:r>
          </a:p>
          <a:p>
            <a:pPr marL="1800" lvl="1" indent="0" algn="l">
              <a:buNone/>
            </a:pPr>
            <a:r>
              <a:rPr lang="en-US" sz="2000" dirty="0">
                <a:latin typeface="Arial" charset="0"/>
                <a:cs typeface="Arial" charset="0"/>
              </a:rPr>
              <a:t>- Dijkstra’s algorithm (</a:t>
            </a:r>
            <a:r>
              <a:rPr lang="en-US" altLang="zh-CN" sz="2000" dirty="0">
                <a:latin typeface="Arial" charset="0"/>
                <a:cs typeface="Arial" charset="0"/>
              </a:rPr>
              <a:t>very similar to Prim’s algorithm; assumes all weights are positive</a:t>
            </a:r>
            <a:r>
              <a:rPr lang="en-US" sz="2000" dirty="0">
                <a:latin typeface="Arial" charset="0"/>
                <a:cs typeface="Arial" charset="0"/>
              </a:rPr>
              <a:t>)</a:t>
            </a:r>
          </a:p>
          <a:p>
            <a:pPr marL="1800" lvl="1" indent="0" algn="l">
              <a:buNone/>
            </a:pPr>
            <a:r>
              <a:rPr lang="en-US" sz="2000" dirty="0">
                <a:latin typeface="Arial" charset="0"/>
                <a:cs typeface="Arial" charset="0"/>
              </a:rPr>
              <a:t>- If we only want to find the shortest path to one given goal node, A* algorithm</a:t>
            </a:r>
          </a:p>
          <a:p>
            <a:pPr lvl="1" algn="l"/>
            <a:endParaRPr lang="en-US" sz="1800" dirty="0">
              <a:latin typeface="Arial" charset="0"/>
              <a:cs typeface="Arial" charset="0"/>
            </a:endParaRPr>
          </a:p>
          <a:p>
            <a:pPr algn="l">
              <a:buFont typeface="Arial" charset="0"/>
              <a:buNone/>
            </a:pPr>
            <a:r>
              <a:rPr lang="en-US" sz="2000" dirty="0">
                <a:latin typeface="Arial" charset="0"/>
                <a:cs typeface="Arial" charset="0"/>
              </a:rPr>
              <a:t>2. </a:t>
            </a:r>
            <a:r>
              <a:rPr lang="en-US" sz="2000" b="1" dirty="0">
                <a:latin typeface="Arial" charset="0"/>
                <a:cs typeface="Arial" charset="0"/>
              </a:rPr>
              <a:t>All pair shortest path </a:t>
            </a:r>
            <a:r>
              <a:rPr lang="en-US" sz="2000" dirty="0">
                <a:latin typeface="Arial" charset="0"/>
                <a:cs typeface="Arial" charset="0"/>
              </a:rPr>
              <a:t>(</a:t>
            </a:r>
            <a:r>
              <a:rPr lang="en-US" altLang="zh-CN" sz="2000" dirty="0">
                <a:latin typeface="Arial" charset="0"/>
                <a:cs typeface="Arial" charset="0"/>
              </a:rPr>
              <a:t>find the pairwise shortest distances as well as the corresponding paths)</a:t>
            </a:r>
            <a:endParaRPr lang="en-US" sz="2000" dirty="0">
              <a:latin typeface="Arial" charset="0"/>
              <a:cs typeface="Arial" charset="0"/>
            </a:endParaRPr>
          </a:p>
          <a:p>
            <a:pPr marL="1800" lvl="1" indent="0" algn="l">
              <a:buNone/>
            </a:pPr>
            <a:r>
              <a:rPr lang="en-US" sz="2000" dirty="0">
                <a:latin typeface="Arial" charset="0"/>
                <a:cs typeface="Arial" charset="0"/>
              </a:rPr>
              <a:t>- Floyd-</a:t>
            </a:r>
            <a:r>
              <a:rPr lang="en-US" sz="2000" dirty="0" err="1">
                <a:latin typeface="Arial" charset="0"/>
                <a:cs typeface="Arial" charset="0"/>
              </a:rPr>
              <a:t>Warshall</a:t>
            </a:r>
            <a:r>
              <a:rPr lang="en-US" sz="2000" dirty="0">
                <a:latin typeface="Arial" charset="0"/>
                <a:cs typeface="Arial" charset="0"/>
              </a:rPr>
              <a:t> algorithm</a:t>
            </a:r>
          </a:p>
        </p:txBody>
      </p:sp>
      <p:sp>
        <p:nvSpPr>
          <p:cNvPr id="2" name="Footer Placeholder 1">
            <a:extLst>
              <a:ext uri="{FF2B5EF4-FFF2-40B4-BE49-F238E27FC236}">
                <a16:creationId xmlns:a16="http://schemas.microsoft.com/office/drawing/2014/main" id="{42914AFA-9264-D72E-8A84-C41D5284C56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EED764D-18AA-45ED-E326-7614D401B6ED}"/>
              </a:ext>
            </a:extLst>
          </p:cNvPr>
          <p:cNvSpPr>
            <a:spLocks noGrp="1"/>
          </p:cNvSpPr>
          <p:nvPr>
            <p:ph type="sldNum" sz="quarter" idx="11"/>
          </p:nvPr>
        </p:nvSpPr>
        <p:spPr/>
        <p:txBody>
          <a:bodyPr/>
          <a:lstStyle/>
          <a:p>
            <a:fld id="{009375D7-070A-4959-9224-FB5E66F2B1B3}" type="slidenum">
              <a:rPr lang="en-AU" smtClean="0"/>
              <a:pPr/>
              <a:t>4</a:t>
            </a:fld>
            <a:endParaRPr lang="en-AU"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Where do we visit next?</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F1099071-8AAD-C9AA-087F-829D4E398EA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5C4E192-22A9-96AE-4776-565B67F49C0C}"/>
              </a:ext>
            </a:extLst>
          </p:cNvPr>
          <p:cNvSpPr>
            <a:spLocks noGrp="1"/>
          </p:cNvSpPr>
          <p:nvPr>
            <p:ph type="sldNum" sz="quarter" idx="11"/>
          </p:nvPr>
        </p:nvSpPr>
        <p:spPr/>
        <p:txBody>
          <a:bodyPr/>
          <a:lstStyle/>
          <a:p>
            <a:fld id="{009375D7-070A-4959-9224-FB5E66F2B1B3}" type="slidenum">
              <a:rPr lang="en-AU" smtClean="0"/>
              <a:pPr/>
              <a:t>40</a:t>
            </a:fld>
            <a:endParaRPr lang="en-AU" dirty="0"/>
          </a:p>
        </p:txBody>
      </p:sp>
    </p:spTree>
    <p:extLst>
      <p:ext uri="{BB962C8B-B14F-4D97-AF65-F5344CB8AC3E}">
        <p14:creationId xmlns:p14="http://schemas.microsoft.com/office/powerpoint/2010/main" val="786316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E) is the shortest path from K to E of length 14.</a:t>
            </a:r>
          </a:p>
          <a:p>
            <a:pPr>
              <a:buNone/>
            </a:pPr>
            <a:r>
              <a:rPr lang="en-CA" sz="2400" dirty="0">
                <a:latin typeface="Arial" charset="0"/>
                <a:cs typeface="Arial" charset="0"/>
              </a:rPr>
              <a:t>Vertex E has four unvisited neighbors:  B, C, D and F.</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14</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202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94FFEF32-1688-12D6-C36F-636C596A0DA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63A9D85-BF86-B485-4B1C-C8F4EDF71C28}"/>
              </a:ext>
            </a:extLst>
          </p:cNvPr>
          <p:cNvSpPr>
            <a:spLocks noGrp="1"/>
          </p:cNvSpPr>
          <p:nvPr>
            <p:ph type="sldNum" sz="quarter" idx="11"/>
          </p:nvPr>
        </p:nvSpPr>
        <p:spPr/>
        <p:txBody>
          <a:bodyPr/>
          <a:lstStyle/>
          <a:p>
            <a:fld id="{009375D7-070A-4959-9224-FB5E66F2B1B3}" type="slidenum">
              <a:rPr lang="en-AU" smtClean="0"/>
              <a:pPr/>
              <a:t>41</a:t>
            </a:fld>
            <a:endParaRPr lang="en-AU" dirty="0"/>
          </a:p>
        </p:txBody>
      </p:sp>
    </p:spTree>
    <p:extLst>
      <p:ext uri="{BB962C8B-B14F-4D97-AF65-F5344CB8AC3E}">
        <p14:creationId xmlns:p14="http://schemas.microsoft.com/office/powerpoint/2010/main" val="1905922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rot="19957208">
            <a:off x="1538078" y="5179212"/>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le 14"/>
          <p:cNvSpPr/>
          <p:nvPr/>
        </p:nvSpPr>
        <p:spPr>
          <a:xfrm rot="19817158">
            <a:off x="4947805" y="1583561"/>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E) is the shortest path from K to E of length 14</a:t>
            </a:r>
          </a:p>
          <a:p>
            <a:pPr>
              <a:buNone/>
            </a:pPr>
            <a:r>
              <a:rPr lang="en-CA" sz="2400" dirty="0">
                <a:latin typeface="Arial" charset="0"/>
                <a:cs typeface="Arial" charset="0"/>
              </a:rPr>
              <a:t>Vertex E has four unvisited neighbors:  B, C, D and F</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14</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202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4336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328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2722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4510690-B364-5529-B35D-1A98C3F3775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93E25B0-560D-C838-D438-D136225A33C6}"/>
              </a:ext>
            </a:extLst>
          </p:cNvPr>
          <p:cNvSpPr>
            <a:spLocks noGrp="1"/>
          </p:cNvSpPr>
          <p:nvPr>
            <p:ph type="sldNum" sz="quarter" idx="11"/>
          </p:nvPr>
        </p:nvSpPr>
        <p:spPr/>
        <p:txBody>
          <a:bodyPr/>
          <a:lstStyle/>
          <a:p>
            <a:fld id="{009375D7-070A-4959-9224-FB5E66F2B1B3}" type="slidenum">
              <a:rPr lang="en-AU" smtClean="0"/>
              <a:pPr/>
              <a:t>42</a:t>
            </a:fld>
            <a:endParaRPr lang="en-AU" dirty="0"/>
          </a:p>
        </p:txBody>
      </p:sp>
    </p:spTree>
    <p:extLst>
      <p:ext uri="{BB962C8B-B14F-4D97-AF65-F5344CB8AC3E}">
        <p14:creationId xmlns:p14="http://schemas.microsoft.com/office/powerpoint/2010/main" val="1114825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9957208">
            <a:off x="1538078" y="5179212"/>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19817158">
            <a:off x="4947805" y="1583561"/>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Consider these paths:</a:t>
            </a:r>
          </a:p>
          <a:p>
            <a:pPr lvl="1"/>
            <a:r>
              <a:rPr lang="en-CA" sz="2000" dirty="0">
                <a:latin typeface="Arial" charset="0"/>
                <a:cs typeface="Arial" charset="0"/>
              </a:rPr>
              <a:t>(K, H, E, B) of length </a:t>
            </a:r>
            <a:r>
              <a:rPr lang="en-CA" sz="2000" dirty="0">
                <a:solidFill>
                  <a:srgbClr val="FF0000"/>
                </a:solidFill>
                <a:latin typeface="Arial" charset="0"/>
                <a:cs typeface="Arial" charset="0"/>
              </a:rPr>
              <a:t>14</a:t>
            </a:r>
            <a:r>
              <a:rPr lang="en-CA" sz="2000" dirty="0">
                <a:latin typeface="Arial" charset="0"/>
                <a:cs typeface="Arial" charset="0"/>
              </a:rPr>
              <a:t> + 5 = 19	(K, H, E, C) of length </a:t>
            </a:r>
            <a:r>
              <a:rPr lang="en-CA" sz="2000" dirty="0">
                <a:solidFill>
                  <a:srgbClr val="FF0000"/>
                </a:solidFill>
                <a:latin typeface="Arial" charset="0"/>
                <a:cs typeface="Arial" charset="0"/>
              </a:rPr>
              <a:t>14</a:t>
            </a:r>
            <a:r>
              <a:rPr lang="en-CA" sz="2000" dirty="0">
                <a:latin typeface="Arial" charset="0"/>
                <a:cs typeface="Arial" charset="0"/>
              </a:rPr>
              <a:t> + 1 = 15</a:t>
            </a:r>
          </a:p>
          <a:p>
            <a:pPr lvl="1"/>
            <a:r>
              <a:rPr lang="en-CA" sz="2000" dirty="0">
                <a:latin typeface="Arial" charset="0"/>
                <a:cs typeface="Arial" charset="0"/>
              </a:rPr>
              <a:t>(K, H, E, D) of length </a:t>
            </a:r>
            <a:r>
              <a:rPr lang="en-CA" sz="2000" dirty="0">
                <a:solidFill>
                  <a:srgbClr val="FF0000"/>
                </a:solidFill>
                <a:latin typeface="Arial" charset="0"/>
                <a:cs typeface="Arial" charset="0"/>
              </a:rPr>
              <a:t>14</a:t>
            </a:r>
            <a:r>
              <a:rPr lang="en-CA" sz="2000" dirty="0">
                <a:latin typeface="Arial" charset="0"/>
                <a:cs typeface="Arial" charset="0"/>
              </a:rPr>
              <a:t> + 10 = 24	(K, H, E, F) of length </a:t>
            </a:r>
            <a:r>
              <a:rPr lang="en-CA" sz="2000" dirty="0">
                <a:solidFill>
                  <a:srgbClr val="FF0000"/>
                </a:solidFill>
                <a:latin typeface="Arial" charset="0"/>
                <a:cs typeface="Arial" charset="0"/>
              </a:rPr>
              <a:t>14</a:t>
            </a:r>
            <a:r>
              <a:rPr lang="en-CA" sz="2000" dirty="0">
                <a:latin typeface="Arial" charset="0"/>
                <a:cs typeface="Arial" charset="0"/>
              </a:rPr>
              <a:t> + 22 = 36</a:t>
            </a:r>
          </a:p>
          <a:p>
            <a:pPr lvl="1"/>
            <a:endParaRPr lang="en-CA" sz="2000" dirty="0">
              <a:latin typeface="Arial" charset="0"/>
              <a:cs typeface="Arial" charset="0"/>
            </a:endParaRPr>
          </a:p>
          <a:p>
            <a:pPr lvl="1"/>
            <a:r>
              <a:rPr lang="en-CA" sz="2000" dirty="0">
                <a:latin typeface="Arial" charset="0"/>
                <a:cs typeface="Arial" charset="0"/>
              </a:rPr>
              <a:t>Which do we update?</a:t>
            </a:r>
            <a:endParaRPr lang="en-CA" sz="20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14</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202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36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328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2722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C2DB9C8A-5345-69BE-5F04-1256ADE3BF2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D93D1BD-95D4-A60A-B2C2-96D3634D40FF}"/>
              </a:ext>
            </a:extLst>
          </p:cNvPr>
          <p:cNvSpPr>
            <a:spLocks noGrp="1"/>
          </p:cNvSpPr>
          <p:nvPr>
            <p:ph type="sldNum" sz="quarter" idx="11"/>
          </p:nvPr>
        </p:nvSpPr>
        <p:spPr/>
        <p:txBody>
          <a:bodyPr/>
          <a:lstStyle/>
          <a:p>
            <a:fld id="{009375D7-070A-4959-9224-FB5E66F2B1B3}" type="slidenum">
              <a:rPr lang="en-AU" smtClean="0"/>
              <a:pPr/>
              <a:t>43</a:t>
            </a:fld>
            <a:endParaRPr lang="en-AU" dirty="0"/>
          </a:p>
        </p:txBody>
      </p:sp>
    </p:spTree>
    <p:extLst>
      <p:ext uri="{BB962C8B-B14F-4D97-AF65-F5344CB8AC3E}">
        <p14:creationId xmlns:p14="http://schemas.microsoft.com/office/powerpoint/2010/main" val="3085944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rot="19957208">
            <a:off x="1538078" y="5179212"/>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le 13"/>
          <p:cNvSpPr/>
          <p:nvPr/>
        </p:nvSpPr>
        <p:spPr>
          <a:xfrm rot="19817158">
            <a:off x="4947805" y="1583561"/>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We’ve discovered paths to vertices B, C, D</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19</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15</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24</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14</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H</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17</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202772" y="532222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4336278" y="601077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328166" y="36555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2722134" y="498320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03D2192B-62FE-15A1-1BA3-472D869E852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472B44C-02BB-8224-F64D-11261620E436}"/>
              </a:ext>
            </a:extLst>
          </p:cNvPr>
          <p:cNvSpPr>
            <a:spLocks noGrp="1"/>
          </p:cNvSpPr>
          <p:nvPr>
            <p:ph type="sldNum" sz="quarter" idx="11"/>
          </p:nvPr>
        </p:nvSpPr>
        <p:spPr/>
        <p:txBody>
          <a:bodyPr/>
          <a:lstStyle/>
          <a:p>
            <a:fld id="{009375D7-070A-4959-9224-FB5E66F2B1B3}" type="slidenum">
              <a:rPr lang="en-AU" smtClean="0"/>
              <a:pPr/>
              <a:t>44</a:t>
            </a:fld>
            <a:endParaRPr lang="en-AU" dirty="0"/>
          </a:p>
        </p:txBody>
      </p:sp>
    </p:spTree>
    <p:extLst>
      <p:ext uri="{BB962C8B-B14F-4D97-AF65-F5344CB8AC3E}">
        <p14:creationId xmlns:p14="http://schemas.microsoft.com/office/powerpoint/2010/main" val="1348585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Which vertex is next?</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15</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AF7AA417-B4EC-3409-1910-FCD66D72CC2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13F2E9D-98E5-7454-35DB-A529571774C6}"/>
              </a:ext>
            </a:extLst>
          </p:cNvPr>
          <p:cNvSpPr>
            <a:spLocks noGrp="1"/>
          </p:cNvSpPr>
          <p:nvPr>
            <p:ph type="sldNum" sz="quarter" idx="11"/>
          </p:nvPr>
        </p:nvSpPr>
        <p:spPr/>
        <p:txBody>
          <a:bodyPr/>
          <a:lstStyle/>
          <a:p>
            <a:fld id="{009375D7-070A-4959-9224-FB5E66F2B1B3}" type="slidenum">
              <a:rPr lang="en-AU" smtClean="0"/>
              <a:pPr/>
              <a:t>45</a:t>
            </a:fld>
            <a:endParaRPr lang="en-AU" dirty="0"/>
          </a:p>
        </p:txBody>
      </p:sp>
    </p:spTree>
    <p:extLst>
      <p:ext uri="{BB962C8B-B14F-4D97-AF65-F5344CB8AC3E}">
        <p14:creationId xmlns:p14="http://schemas.microsoft.com/office/powerpoint/2010/main" val="485875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We’ve found that the path (K, H, E, C) of length 15 is the shortest</a:t>
            </a:r>
            <a:br>
              <a:rPr lang="en-CA" altLang="en-US" sz="2400" dirty="0">
                <a:latin typeface="Arial" charset="0"/>
                <a:cs typeface="Arial" charset="0"/>
              </a:rPr>
            </a:br>
            <a:r>
              <a:rPr lang="en-CA" altLang="en-US" sz="2400" dirty="0">
                <a:latin typeface="Arial" charset="0"/>
                <a:cs typeface="Arial" charset="0"/>
              </a:rPr>
              <a:t>path from K to C.</a:t>
            </a:r>
          </a:p>
          <a:p>
            <a:pPr>
              <a:buNone/>
            </a:pPr>
            <a:r>
              <a:rPr lang="en-CA" sz="2000" dirty="0">
                <a:latin typeface="Arial" charset="0"/>
                <a:cs typeface="Arial" charset="0"/>
              </a:rPr>
              <a:t>Vertex C has one unvisited neighbor, B. </a:t>
            </a:r>
            <a:endParaRPr lang="en-CA" sz="20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15</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346788" y="601077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BE20EFD4-B26C-2FC5-6DBD-FA074086DEB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CD8FEBF-CA03-2271-C216-0193ADF0813D}"/>
              </a:ext>
            </a:extLst>
          </p:cNvPr>
          <p:cNvSpPr>
            <a:spLocks noGrp="1"/>
          </p:cNvSpPr>
          <p:nvPr>
            <p:ph type="sldNum" sz="quarter" idx="11"/>
          </p:nvPr>
        </p:nvSpPr>
        <p:spPr/>
        <p:txBody>
          <a:bodyPr/>
          <a:lstStyle/>
          <a:p>
            <a:fld id="{009375D7-070A-4959-9224-FB5E66F2B1B3}" type="slidenum">
              <a:rPr lang="en-AU" smtClean="0"/>
              <a:pPr/>
              <a:t>46</a:t>
            </a:fld>
            <a:endParaRPr lang="en-AU" dirty="0"/>
          </a:p>
        </p:txBody>
      </p:sp>
    </p:spTree>
    <p:extLst>
      <p:ext uri="{BB962C8B-B14F-4D97-AF65-F5344CB8AC3E}">
        <p14:creationId xmlns:p14="http://schemas.microsoft.com/office/powerpoint/2010/main" val="1657715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rot="19957208">
            <a:off x="1538078" y="5179212"/>
            <a:ext cx="1701635" cy="2200281"/>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ounded Rectangle 9"/>
          <p:cNvSpPr/>
          <p:nvPr/>
        </p:nvSpPr>
        <p:spPr>
          <a:xfrm rot="17501994">
            <a:off x="3371617" y="1209002"/>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ounded Rectangle 11"/>
          <p:cNvSpPr/>
          <p:nvPr/>
        </p:nvSpPr>
        <p:spPr>
          <a:xfrm rot="13893817">
            <a:off x="1451077" y="1632987"/>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E, C, B) is of length </a:t>
            </a:r>
            <a:r>
              <a:rPr lang="en-CA" altLang="en-US" sz="2400" dirty="0">
                <a:solidFill>
                  <a:srgbClr val="FF0000"/>
                </a:solidFill>
                <a:latin typeface="Arial" charset="0"/>
                <a:cs typeface="Arial" charset="0"/>
              </a:rPr>
              <a:t>15 </a:t>
            </a:r>
            <a:r>
              <a:rPr lang="en-CA" altLang="en-US" sz="2400" dirty="0">
                <a:latin typeface="Arial" charset="0"/>
                <a:cs typeface="Arial" charset="0"/>
              </a:rPr>
              <a:t>+ 7 = 22.</a:t>
            </a:r>
          </a:p>
          <a:p>
            <a:pPr>
              <a:buNone/>
            </a:pPr>
            <a:r>
              <a:rPr lang="en-CA" sz="2400" dirty="0"/>
              <a:t>We have already discovered a shorter path through vertex E.</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 </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19</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15</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4346788" y="601077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328166" y="606332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1B01D14B-98C0-4B49-C786-9CD34C27C7A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EC4FE5E-5D0B-1445-6FF1-214E73F4896A}"/>
              </a:ext>
            </a:extLst>
          </p:cNvPr>
          <p:cNvSpPr>
            <a:spLocks noGrp="1"/>
          </p:cNvSpPr>
          <p:nvPr>
            <p:ph type="sldNum" sz="quarter" idx="11"/>
          </p:nvPr>
        </p:nvSpPr>
        <p:spPr/>
        <p:txBody>
          <a:bodyPr/>
          <a:lstStyle/>
          <a:p>
            <a:fld id="{009375D7-070A-4959-9224-FB5E66F2B1B3}" type="slidenum">
              <a:rPr lang="en-AU" smtClean="0"/>
              <a:pPr/>
              <a:t>47</a:t>
            </a:fld>
            <a:endParaRPr lang="en-AU" dirty="0"/>
          </a:p>
        </p:txBody>
      </p:sp>
    </p:spTree>
    <p:extLst>
      <p:ext uri="{BB962C8B-B14F-4D97-AF65-F5344CB8AC3E}">
        <p14:creationId xmlns:p14="http://schemas.microsoft.com/office/powerpoint/2010/main" val="2346938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Where to next?</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4D2E4670-7E30-6D90-8D86-C851B2093E6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AE55825-FC23-CBE0-AE54-C7CF3F40DA9F}"/>
              </a:ext>
            </a:extLst>
          </p:cNvPr>
          <p:cNvSpPr>
            <a:spLocks noGrp="1"/>
          </p:cNvSpPr>
          <p:nvPr>
            <p:ph type="sldNum" sz="quarter" idx="11"/>
          </p:nvPr>
        </p:nvSpPr>
        <p:spPr/>
        <p:txBody>
          <a:bodyPr/>
          <a:lstStyle/>
          <a:p>
            <a:fld id="{009375D7-070A-4959-9224-FB5E66F2B1B3}" type="slidenum">
              <a:rPr lang="en-AU" smtClean="0"/>
              <a:pPr/>
              <a:t>48</a:t>
            </a:fld>
            <a:endParaRPr lang="en-AU" dirty="0"/>
          </a:p>
        </p:txBody>
      </p:sp>
    </p:spTree>
    <p:extLst>
      <p:ext uri="{BB962C8B-B14F-4D97-AF65-F5344CB8AC3E}">
        <p14:creationId xmlns:p14="http://schemas.microsoft.com/office/powerpoint/2010/main" val="3799724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We now know that (K, L) is the shortest path between these</a:t>
            </a:r>
            <a:br>
              <a:rPr lang="en-CA" altLang="en-US" sz="2400" dirty="0">
                <a:latin typeface="Arial" charset="0"/>
                <a:cs typeface="Arial" charset="0"/>
              </a:rPr>
            </a:br>
            <a:r>
              <a:rPr lang="en-CA" altLang="en-US" sz="2400" dirty="0">
                <a:latin typeface="Arial" charset="0"/>
                <a:cs typeface="Arial" charset="0"/>
              </a:rPr>
              <a:t>two points.</a:t>
            </a:r>
          </a:p>
          <a:p>
            <a:pPr>
              <a:buNone/>
            </a:pPr>
            <a:r>
              <a:rPr lang="en-CA" sz="2000" dirty="0">
                <a:latin typeface="Arial" charset="0"/>
                <a:cs typeface="Arial" charset="0"/>
              </a:rPr>
              <a:t>Vertex L has no unvisited neighbors.</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cs typeface="+mn-cs"/>
                        </a:rPr>
                        <a:t>16</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5879976" y="509569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8BD0F658-E168-4A35-EE84-AAE1CA11957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EA3374B-9EA0-B352-8DA9-6E70F4556259}"/>
              </a:ext>
            </a:extLst>
          </p:cNvPr>
          <p:cNvSpPr>
            <a:spLocks noGrp="1"/>
          </p:cNvSpPr>
          <p:nvPr>
            <p:ph type="sldNum" sz="quarter" idx="11"/>
          </p:nvPr>
        </p:nvSpPr>
        <p:spPr/>
        <p:txBody>
          <a:bodyPr/>
          <a:lstStyle/>
          <a:p>
            <a:fld id="{009375D7-070A-4959-9224-FB5E66F2B1B3}" type="slidenum">
              <a:rPr lang="en-AU" smtClean="0"/>
              <a:pPr/>
              <a:t>49</a:t>
            </a:fld>
            <a:endParaRPr lang="en-AU" dirty="0"/>
          </a:p>
        </p:txBody>
      </p:sp>
    </p:spTree>
    <p:extLst>
      <p:ext uri="{BB962C8B-B14F-4D97-AF65-F5344CB8AC3E}">
        <p14:creationId xmlns:p14="http://schemas.microsoft.com/office/powerpoint/2010/main" val="1965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25F4-7498-4820-AB43-B13726C0B91C}"/>
              </a:ext>
            </a:extLst>
          </p:cNvPr>
          <p:cNvSpPr>
            <a:spLocks noGrp="1"/>
          </p:cNvSpPr>
          <p:nvPr>
            <p:ph type="title"/>
          </p:nvPr>
        </p:nvSpPr>
        <p:spPr/>
        <p:txBody>
          <a:bodyPr/>
          <a:lstStyle/>
          <a:p>
            <a:r>
              <a:rPr lang="en-US" dirty="0"/>
              <a:t>BFS-based shortest path</a:t>
            </a:r>
          </a:p>
        </p:txBody>
      </p:sp>
      <p:sp>
        <p:nvSpPr>
          <p:cNvPr id="4" name="Content Placeholder 2">
            <a:extLst>
              <a:ext uri="{FF2B5EF4-FFF2-40B4-BE49-F238E27FC236}">
                <a16:creationId xmlns:a16="http://schemas.microsoft.com/office/drawing/2014/main" id="{4A2DDADA-53DF-4DE6-965E-C0211FEB92EE}"/>
              </a:ext>
            </a:extLst>
          </p:cNvPr>
          <p:cNvSpPr>
            <a:spLocks noGrp="1"/>
          </p:cNvSpPr>
          <p:nvPr>
            <p:ph idx="1"/>
          </p:nvPr>
        </p:nvSpPr>
        <p:spPr/>
        <p:txBody>
          <a:bodyPr>
            <a:normAutofit/>
          </a:bodyPr>
          <a:lstStyle/>
          <a:p>
            <a:pPr algn="l">
              <a:buNone/>
            </a:pPr>
            <a:r>
              <a:rPr lang="en-CA" sz="2400" b="1" dirty="0">
                <a:latin typeface="Arial" panose="020B0604020202020204" pitchFamily="34" charset="0"/>
                <a:cs typeface="Arial" panose="020B0604020202020204" pitchFamily="34" charset="0"/>
              </a:rPr>
              <a:t>Find the shortest path from vertex u to v.  </a:t>
            </a:r>
          </a:p>
          <a:p>
            <a:pPr algn="l">
              <a:buNone/>
            </a:pPr>
            <a:r>
              <a:rPr lang="en-CA" sz="2000" dirty="0">
                <a:latin typeface="Arial" panose="020B0604020202020204" pitchFamily="34" charset="0"/>
                <a:cs typeface="Arial" panose="020B0604020202020204" pitchFamily="34" charset="0"/>
              </a:rPr>
              <a:t>A naive BFS-based approach: </a:t>
            </a:r>
          </a:p>
          <a:p>
            <a:pPr algn="l">
              <a:buNone/>
            </a:pPr>
            <a:r>
              <a:rPr lang="en-CA" sz="2000" dirty="0">
                <a:latin typeface="Arial" panose="020B0604020202020204" pitchFamily="34" charset="0"/>
                <a:cs typeface="Arial" panose="020B0604020202020204" pitchFamily="34" charset="0"/>
              </a:rPr>
              <a:t>(1) conduct a BFS from the source vertex u</a:t>
            </a:r>
          </a:p>
          <a:p>
            <a:pPr algn="l">
              <a:buNone/>
            </a:pPr>
            <a:r>
              <a:rPr lang="en-CA" sz="2000" dirty="0">
                <a:latin typeface="Arial" panose="020B0604020202020204" pitchFamily="34" charset="0"/>
                <a:cs typeface="Arial" panose="020B0604020202020204" pitchFamily="34" charset="0"/>
              </a:rPr>
              <a:t>(2) for each visited vertex, record its parent in the searching tree</a:t>
            </a:r>
          </a:p>
          <a:p>
            <a:pPr algn="l">
              <a:buNone/>
            </a:pPr>
            <a:r>
              <a:rPr lang="en-CA" sz="2000" dirty="0">
                <a:latin typeface="Arial" panose="020B0604020202020204" pitchFamily="34" charset="0"/>
                <a:cs typeface="Arial" panose="020B0604020202020204" pitchFamily="34" charset="0"/>
              </a:rPr>
              <a:t>(3) when the target vertex v is visited, terminate BFS.</a:t>
            </a:r>
          </a:p>
          <a:p>
            <a:pPr algn="l">
              <a:buNone/>
            </a:pPr>
            <a:r>
              <a:rPr lang="en-CA" sz="2000" dirty="0">
                <a:latin typeface="Arial" panose="020B0604020202020204" pitchFamily="34" charset="0"/>
                <a:cs typeface="Arial" panose="020B0604020202020204" pitchFamily="34" charset="0"/>
              </a:rPr>
              <a:t>(4) recursively return the path from u to v.</a:t>
            </a:r>
          </a:p>
        </p:txBody>
      </p:sp>
      <p:sp>
        <p:nvSpPr>
          <p:cNvPr id="3" name="Footer Placeholder 2">
            <a:extLst>
              <a:ext uri="{FF2B5EF4-FFF2-40B4-BE49-F238E27FC236}">
                <a16:creationId xmlns:a16="http://schemas.microsoft.com/office/drawing/2014/main" id="{39463F3F-6A4E-2D4C-AB5D-CB6C4D6EA57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6A58C1A-9FF6-AF65-530E-444A3A158BF2}"/>
              </a:ext>
            </a:extLst>
          </p:cNvPr>
          <p:cNvSpPr>
            <a:spLocks noGrp="1"/>
          </p:cNvSpPr>
          <p:nvPr>
            <p:ph type="sldNum" sz="quarter" idx="11"/>
          </p:nvPr>
        </p:nvSpPr>
        <p:spPr/>
        <p:txBody>
          <a:bodyPr/>
          <a:lstStyle/>
          <a:p>
            <a:fld id="{009375D7-070A-4959-9224-FB5E66F2B1B3}" type="slidenum">
              <a:rPr lang="en-AU" smtClean="0"/>
              <a:pPr/>
              <a:t>5</a:t>
            </a:fld>
            <a:endParaRPr lang="en-AU" dirty="0"/>
          </a:p>
        </p:txBody>
      </p:sp>
      <p:pic>
        <p:nvPicPr>
          <p:cNvPr id="6" name="Picture 12" descr="Animation of a pathfinding algorithm. - GIF on Imgur">
            <a:extLst>
              <a:ext uri="{FF2B5EF4-FFF2-40B4-BE49-F238E27FC236}">
                <a16:creationId xmlns:a16="http://schemas.microsoft.com/office/drawing/2014/main" id="{116AEEBC-0B53-7BC0-5A97-D724CEC71FF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64800" y="3360422"/>
            <a:ext cx="3548800" cy="317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1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dirty="0">
                <a:latin typeface="Arial" charset="0"/>
                <a:cs typeface="Arial" charset="0"/>
              </a:rPr>
              <a:t>Where to next?</a:t>
            </a:r>
          </a:p>
          <a:p>
            <a:pPr>
              <a:buNone/>
            </a:pPr>
            <a:r>
              <a:rPr lang="en-CA" sz="2400" dirty="0">
                <a:latin typeface="Arial" charset="0"/>
                <a:cs typeface="Arial" charset="0"/>
              </a:rPr>
              <a:t>Does it matter if we visit vertex F first or vertex J first?</a:t>
            </a:r>
            <a:endParaRPr lang="en-CA" sz="2400" dirty="0"/>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3328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468948" y="244190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7D605A7-FB8B-DED0-782B-23E06F5A957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1110E81-E50D-9503-8929-A90CE29E96AA}"/>
              </a:ext>
            </a:extLst>
          </p:cNvPr>
          <p:cNvSpPr>
            <a:spLocks noGrp="1"/>
          </p:cNvSpPr>
          <p:nvPr>
            <p:ph type="sldNum" sz="quarter" idx="11"/>
          </p:nvPr>
        </p:nvSpPr>
        <p:spPr/>
        <p:txBody>
          <a:bodyPr/>
          <a:lstStyle/>
          <a:p>
            <a:fld id="{009375D7-070A-4959-9224-FB5E66F2B1B3}" type="slidenum">
              <a:rPr lang="en-AU" smtClean="0"/>
              <a:pPr/>
              <a:t>50</a:t>
            </a:fld>
            <a:endParaRPr lang="en-AU" dirty="0"/>
          </a:p>
        </p:txBody>
      </p:sp>
    </p:spTree>
    <p:extLst>
      <p:ext uri="{BB962C8B-B14F-4D97-AF65-F5344CB8AC3E}">
        <p14:creationId xmlns:p14="http://schemas.microsoft.com/office/powerpoint/2010/main" val="332804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Let’s visit vertex F first.</a:t>
            </a:r>
          </a:p>
          <a:p>
            <a:pPr>
              <a:buNone/>
            </a:pPr>
            <a:r>
              <a:rPr lang="en-CA" altLang="en-US" sz="2400" dirty="0">
                <a:latin typeface="Arial" charset="0"/>
                <a:cs typeface="Arial" charset="0"/>
              </a:rPr>
              <a:t>It has one unvisited neighbor, vertex D</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17</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3328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49BF0712-3A5A-0A0F-0CE5-54A75111574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357EC8E-162A-B852-A60F-8EE4D465E3B4}"/>
              </a:ext>
            </a:extLst>
          </p:cNvPr>
          <p:cNvSpPr>
            <a:spLocks noGrp="1"/>
          </p:cNvSpPr>
          <p:nvPr>
            <p:ph type="sldNum" sz="quarter" idx="11"/>
          </p:nvPr>
        </p:nvSpPr>
        <p:spPr/>
        <p:txBody>
          <a:bodyPr/>
          <a:lstStyle/>
          <a:p>
            <a:fld id="{009375D7-070A-4959-9224-FB5E66F2B1B3}" type="slidenum">
              <a:rPr lang="en-AU" smtClean="0"/>
              <a:pPr/>
              <a:t>51</a:t>
            </a:fld>
            <a:endParaRPr lang="en-AU" dirty="0"/>
          </a:p>
        </p:txBody>
      </p:sp>
    </p:spTree>
    <p:extLst>
      <p:ext uri="{BB962C8B-B14F-4D97-AF65-F5344CB8AC3E}">
        <p14:creationId xmlns:p14="http://schemas.microsoft.com/office/powerpoint/2010/main" val="1399694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rot="10800000">
            <a:off x="4583833" y="1734039"/>
            <a:ext cx="3491880" cy="4719297"/>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ounded Rectangle 10"/>
          <p:cNvSpPr/>
          <p:nvPr/>
        </p:nvSpPr>
        <p:spPr>
          <a:xfrm rot="605781">
            <a:off x="1151917" y="5481717"/>
            <a:ext cx="5270497" cy="1864318"/>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The path (K, H, I, G, F, D) is of length </a:t>
            </a:r>
            <a:r>
              <a:rPr lang="en-CA" altLang="en-US" sz="2400" dirty="0">
                <a:solidFill>
                  <a:srgbClr val="FF0000"/>
                </a:solidFill>
                <a:latin typeface="Arial" charset="0"/>
                <a:cs typeface="Arial" charset="0"/>
              </a:rPr>
              <a:t>17 </a:t>
            </a:r>
            <a:r>
              <a:rPr lang="en-CA" altLang="en-US" sz="2400" dirty="0">
                <a:latin typeface="Arial" charset="0"/>
                <a:cs typeface="Arial" charset="0"/>
              </a:rPr>
              <a:t>+ 14 = 31.</a:t>
            </a:r>
          </a:p>
          <a:p>
            <a:pPr>
              <a:buNone/>
            </a:pPr>
            <a:r>
              <a:rPr lang="en-CA" altLang="en-US" sz="2400" dirty="0">
                <a:latin typeface="Arial" charset="0"/>
                <a:cs typeface="Arial" charset="0"/>
              </a:rPr>
              <a:t>This is longer than the path we’ve already discovered.</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24</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17</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G</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3328166" y="364502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2741592" y="498164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DAC417D7-4BE4-1396-212F-D00467F92A8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ABF8273-774E-CB6F-5173-82461A73F89D}"/>
              </a:ext>
            </a:extLst>
          </p:cNvPr>
          <p:cNvSpPr>
            <a:spLocks noGrp="1"/>
          </p:cNvSpPr>
          <p:nvPr>
            <p:ph type="sldNum" sz="quarter" idx="11"/>
          </p:nvPr>
        </p:nvSpPr>
        <p:spPr/>
        <p:txBody>
          <a:bodyPr/>
          <a:lstStyle/>
          <a:p>
            <a:fld id="{009375D7-070A-4959-9224-FB5E66F2B1B3}" type="slidenum">
              <a:rPr lang="en-AU" smtClean="0"/>
              <a:pPr/>
              <a:t>52</a:t>
            </a:fld>
            <a:endParaRPr lang="en-AU" dirty="0"/>
          </a:p>
        </p:txBody>
      </p:sp>
    </p:spTree>
    <p:extLst>
      <p:ext uri="{BB962C8B-B14F-4D97-AF65-F5344CB8AC3E}">
        <p14:creationId xmlns:p14="http://schemas.microsoft.com/office/powerpoint/2010/main" val="2200369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Now we visit vertex J.</a:t>
            </a:r>
          </a:p>
          <a:p>
            <a:pPr>
              <a:buNone/>
            </a:pPr>
            <a:r>
              <a:rPr lang="en-CA" altLang="en-US" sz="2400" dirty="0">
                <a:latin typeface="Arial" charset="0"/>
                <a:cs typeface="Arial" charset="0"/>
              </a:rPr>
              <a:t>It has no unvisited neighbors</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17</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K</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5468948" y="244190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385EE512-E5BC-7D28-DD58-75C7BD3FD82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7140613-90E9-9B84-DD39-2AAC69ACC878}"/>
              </a:ext>
            </a:extLst>
          </p:cNvPr>
          <p:cNvSpPr>
            <a:spLocks noGrp="1"/>
          </p:cNvSpPr>
          <p:nvPr>
            <p:ph type="sldNum" sz="quarter" idx="11"/>
          </p:nvPr>
        </p:nvSpPr>
        <p:spPr/>
        <p:txBody>
          <a:bodyPr/>
          <a:lstStyle/>
          <a:p>
            <a:fld id="{009375D7-070A-4959-9224-FB5E66F2B1B3}" type="slidenum">
              <a:rPr lang="en-AU" smtClean="0"/>
              <a:pPr/>
              <a:t>53</a:t>
            </a:fld>
            <a:endParaRPr lang="en-AU" dirty="0"/>
          </a:p>
        </p:txBody>
      </p:sp>
    </p:spTree>
    <p:extLst>
      <p:ext uri="{BB962C8B-B14F-4D97-AF65-F5344CB8AC3E}">
        <p14:creationId xmlns:p14="http://schemas.microsoft.com/office/powerpoint/2010/main" val="2179418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Next we visit vertex B, which has two unvisited neighbors:</a:t>
            </a:r>
          </a:p>
          <a:p>
            <a:pPr lvl="1"/>
            <a:r>
              <a:rPr lang="en-CA" sz="2000" dirty="0">
                <a:solidFill>
                  <a:prstClr val="black"/>
                </a:solidFill>
                <a:latin typeface="Arial" charset="0"/>
                <a:cs typeface="Arial" charset="0"/>
              </a:rPr>
              <a:t>(K, H, E, B, A) of length </a:t>
            </a:r>
            <a:r>
              <a:rPr lang="en-CA" sz="2000" dirty="0">
                <a:solidFill>
                  <a:srgbClr val="FF0000"/>
                </a:solidFill>
                <a:latin typeface="Arial" charset="0"/>
                <a:cs typeface="Arial" charset="0"/>
              </a:rPr>
              <a:t>19</a:t>
            </a:r>
            <a:r>
              <a:rPr lang="en-CA" sz="2000" dirty="0">
                <a:solidFill>
                  <a:prstClr val="black"/>
                </a:solidFill>
                <a:latin typeface="Arial" charset="0"/>
                <a:cs typeface="Arial" charset="0"/>
              </a:rPr>
              <a:t> + 20 = 39	(K, H, E, B, D) of length </a:t>
            </a:r>
            <a:r>
              <a:rPr lang="en-CA" sz="2000" dirty="0">
                <a:solidFill>
                  <a:srgbClr val="FF0000"/>
                </a:solidFill>
                <a:latin typeface="Arial" charset="0"/>
                <a:cs typeface="Arial" charset="0"/>
              </a:rPr>
              <a:t>19</a:t>
            </a:r>
            <a:r>
              <a:rPr lang="en-CA" sz="2000" dirty="0">
                <a:solidFill>
                  <a:prstClr val="black"/>
                </a:solidFill>
                <a:latin typeface="Arial" charset="0"/>
                <a:cs typeface="Arial" charset="0"/>
              </a:rPr>
              <a:t> + 13 = 32</a:t>
            </a:r>
          </a:p>
          <a:p>
            <a:pPr lvl="1"/>
            <a:r>
              <a:rPr lang="en-CA" sz="2000" dirty="0">
                <a:solidFill>
                  <a:prstClr val="black"/>
                </a:solidFill>
                <a:latin typeface="Arial" charset="0"/>
                <a:cs typeface="Arial" charset="0"/>
              </a:rPr>
              <a:t>We update the path length to A</a:t>
            </a:r>
          </a:p>
          <a:p>
            <a:pPr>
              <a:buNone/>
            </a:pPr>
            <a:endParaRPr lang="en-CA" altLang="en-US" sz="2400" dirty="0">
              <a:latin typeface="Arial" charset="0"/>
              <a:cs typeface="Arial" charset="0"/>
            </a:endParaRP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7030A0"/>
                          </a:solidFill>
                          <a:effectLst/>
                          <a:latin typeface="Arial" charset="0"/>
                        </a:rPr>
                        <a:t>39</a:t>
                      </a:r>
                      <a:endParaRPr kumimoji="0" lang="en-US" sz="18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7030A0"/>
                          </a:solidFill>
                          <a:effectLst/>
                          <a:latin typeface="Arial" panose="020B0604020202020204" pitchFamily="34" charset="0"/>
                          <a:ea typeface="+mn-ea"/>
                          <a:cs typeface="Arial" panose="020B0604020202020204" pitchFamily="34" charset="0"/>
                        </a:rPr>
                        <a:t>B</a:t>
                      </a:r>
                      <a:endParaRPr kumimoji="0" lang="en-US" sz="1800" b="1"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19</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24</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3319218" y="60528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2720572" y="498164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2002054" y="60738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92B7B61A-935E-A8B2-100D-835EF635E41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07B0E1D-8E92-D9EC-4A1F-AB26FAF4E869}"/>
              </a:ext>
            </a:extLst>
          </p:cNvPr>
          <p:cNvSpPr>
            <a:spLocks noGrp="1"/>
          </p:cNvSpPr>
          <p:nvPr>
            <p:ph type="sldNum" sz="quarter" idx="11"/>
          </p:nvPr>
        </p:nvSpPr>
        <p:spPr/>
        <p:txBody>
          <a:bodyPr/>
          <a:lstStyle/>
          <a:p>
            <a:fld id="{009375D7-070A-4959-9224-FB5E66F2B1B3}" type="slidenum">
              <a:rPr lang="en-AU" smtClean="0"/>
              <a:pPr/>
              <a:t>54</a:t>
            </a:fld>
            <a:endParaRPr lang="en-AU" dirty="0"/>
          </a:p>
        </p:txBody>
      </p:sp>
    </p:spTree>
    <p:extLst>
      <p:ext uri="{BB962C8B-B14F-4D97-AF65-F5344CB8AC3E}">
        <p14:creationId xmlns:p14="http://schemas.microsoft.com/office/powerpoint/2010/main" val="925479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Next we visit vertex D</a:t>
            </a:r>
          </a:p>
          <a:p>
            <a:pPr>
              <a:buNone/>
            </a:pPr>
            <a:r>
              <a:rPr lang="en-CA" sz="2400" dirty="0">
                <a:solidFill>
                  <a:prstClr val="black"/>
                </a:solidFill>
                <a:latin typeface="Arial" charset="0"/>
                <a:cs typeface="Arial" charset="0"/>
              </a:rPr>
              <a:t>The path (K, H, E, D, A) is of length </a:t>
            </a:r>
            <a:r>
              <a:rPr lang="en-CA" sz="2400" dirty="0">
                <a:solidFill>
                  <a:srgbClr val="FF0000"/>
                </a:solidFill>
                <a:latin typeface="Arial" charset="0"/>
                <a:cs typeface="Arial" charset="0"/>
              </a:rPr>
              <a:t>24</a:t>
            </a:r>
            <a:r>
              <a:rPr lang="en-CA" sz="2400" dirty="0">
                <a:solidFill>
                  <a:prstClr val="black"/>
                </a:solidFill>
                <a:latin typeface="Arial" charset="0"/>
                <a:cs typeface="Arial" charset="0"/>
              </a:rPr>
              <a:t> + 21 = 45</a:t>
            </a:r>
          </a:p>
          <a:p>
            <a:pPr>
              <a:buNone/>
            </a:pPr>
            <a:r>
              <a:rPr lang="en-CA" sz="2400" dirty="0">
                <a:solidFill>
                  <a:prstClr val="black"/>
                </a:solidFill>
                <a:latin typeface="Arial" charset="0"/>
                <a:cs typeface="Arial" charset="0"/>
              </a:rPr>
              <a:t>We don’t update A.</a:t>
            </a:r>
          </a:p>
          <a:p>
            <a:pPr>
              <a:buNone/>
            </a:pPr>
            <a:endParaRPr lang="en-CA" altLang="en-US" sz="2400" dirty="0">
              <a:latin typeface="Arial" charset="0"/>
              <a:cs typeface="Arial" charset="0"/>
            </a:endParaRP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39</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19</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24</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E</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2711624" y="4981646"/>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2002054" y="607383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AE839DF4-D84D-F1D8-A95E-3F87B05EE2F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805FAB8-E2A6-213D-8D06-244170E12039}"/>
              </a:ext>
            </a:extLst>
          </p:cNvPr>
          <p:cNvSpPr>
            <a:spLocks noGrp="1"/>
          </p:cNvSpPr>
          <p:nvPr>
            <p:ph type="sldNum" sz="quarter" idx="11"/>
          </p:nvPr>
        </p:nvSpPr>
        <p:spPr/>
        <p:txBody>
          <a:bodyPr/>
          <a:lstStyle/>
          <a:p>
            <a:fld id="{009375D7-070A-4959-9224-FB5E66F2B1B3}" type="slidenum">
              <a:rPr lang="en-AU" smtClean="0"/>
              <a:pPr/>
              <a:t>55</a:t>
            </a:fld>
            <a:endParaRPr lang="en-AU" dirty="0"/>
          </a:p>
        </p:txBody>
      </p:sp>
    </p:spTree>
    <p:extLst>
      <p:ext uri="{BB962C8B-B14F-4D97-AF65-F5344CB8AC3E}">
        <p14:creationId xmlns:p14="http://schemas.microsoft.com/office/powerpoint/2010/main" val="2584819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Finally, we visit vertex A.</a:t>
            </a:r>
          </a:p>
          <a:p>
            <a:pPr>
              <a:buNone/>
            </a:pPr>
            <a:r>
              <a:rPr lang="en-CA" sz="2400" dirty="0">
                <a:solidFill>
                  <a:prstClr val="black"/>
                </a:solidFill>
                <a:latin typeface="Arial" charset="0"/>
                <a:cs typeface="Arial" charset="0"/>
              </a:rPr>
              <a:t>It has no unvisited neighbors and there are no unvisited vertices left.</a:t>
            </a:r>
          </a:p>
          <a:p>
            <a:pPr>
              <a:buNone/>
            </a:pPr>
            <a:r>
              <a:rPr lang="en-CA" sz="2400" dirty="0">
                <a:solidFill>
                  <a:prstClr val="black"/>
                </a:solidFill>
                <a:latin typeface="Arial" charset="0"/>
                <a:cs typeface="Arial" charset="0"/>
              </a:rPr>
              <a:t>We are done.</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0000"/>
                          </a:solidFill>
                          <a:effectLst/>
                          <a:latin typeface="Arial" charset="0"/>
                        </a:rPr>
                        <a:t>39</a:t>
                      </a:r>
                      <a:endPar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1" i="0" kern="1200" dirty="0">
                          <a:solidFill>
                            <a:srgbClr val="FF0000"/>
                          </a:solidFill>
                          <a:effectLst/>
                          <a:latin typeface="Arial" panose="020B0604020202020204" pitchFamily="34" charset="0"/>
                          <a:ea typeface="+mn-ea"/>
                          <a:cs typeface="Arial" panose="020B0604020202020204" pitchFamily="34" charset="0"/>
                        </a:rPr>
                        <a:t>B</a:t>
                      </a:r>
                      <a:endParaRPr kumimoji="0" lang="en-US" sz="18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19</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15</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24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14</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13</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8</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10</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17</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85000"/>
                            </a:schemeClr>
                          </a:solidFill>
                          <a:effectLst/>
                          <a:latin typeface="Arial" charset="0"/>
                          <a:cs typeface="+mn-cs"/>
                        </a:rPr>
                        <a:t>16</a:t>
                      </a:r>
                      <a:endParaRPr kumimoji="0" lang="en-US" sz="1800" b="0" i="0" u="none" strike="noStrike" cap="none" normalizeH="0" baseline="0" dirty="0">
                        <a:ln>
                          <a:noFill/>
                        </a:ln>
                        <a:solidFill>
                          <a:schemeClr val="bg1">
                            <a:lumMod val="85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bg1">
                              <a:lumMod val="85000"/>
                            </a:schemeClr>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bg1">
                            <a:lumMod val="85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7" name="Oval 6"/>
          <p:cNvSpPr/>
          <p:nvPr/>
        </p:nvSpPr>
        <p:spPr>
          <a:xfrm>
            <a:off x="2002054" y="607383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5A9729D6-5CEC-DB52-F391-27EF350D22B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5B7BBC1-7390-8AEE-86F8-72FCDC3B9E77}"/>
              </a:ext>
            </a:extLst>
          </p:cNvPr>
          <p:cNvSpPr>
            <a:spLocks noGrp="1"/>
          </p:cNvSpPr>
          <p:nvPr>
            <p:ph type="sldNum" sz="quarter" idx="11"/>
          </p:nvPr>
        </p:nvSpPr>
        <p:spPr/>
        <p:txBody>
          <a:bodyPr/>
          <a:lstStyle/>
          <a:p>
            <a:fld id="{009375D7-070A-4959-9224-FB5E66F2B1B3}" type="slidenum">
              <a:rPr lang="en-AU" smtClean="0"/>
              <a:pPr/>
              <a:t>56</a:t>
            </a:fld>
            <a:endParaRPr lang="en-AU" dirty="0"/>
          </a:p>
        </p:txBody>
      </p:sp>
    </p:spTree>
    <p:extLst>
      <p:ext uri="{BB962C8B-B14F-4D97-AF65-F5344CB8AC3E}">
        <p14:creationId xmlns:p14="http://schemas.microsoft.com/office/powerpoint/2010/main" val="424313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5" y="249289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Thus, we have found the shortest path from vertex K to each of</a:t>
            </a:r>
            <a:br>
              <a:rPr lang="en-CA" altLang="en-US" sz="2400" dirty="0">
                <a:latin typeface="Arial" charset="0"/>
                <a:cs typeface="Arial" charset="0"/>
              </a:rPr>
            </a:br>
            <a:r>
              <a:rPr lang="en-CA" altLang="en-US" sz="2400" dirty="0">
                <a:latin typeface="Arial" charset="0"/>
                <a:cs typeface="Arial" charset="0"/>
              </a:rPr>
              <a:t>the other vertices</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39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15</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8</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19FB7AB0-B640-E852-7014-DC46543D497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C93FE06-8B91-57EC-C1E0-37DF3F54619D}"/>
              </a:ext>
            </a:extLst>
          </p:cNvPr>
          <p:cNvSpPr>
            <a:spLocks noGrp="1"/>
          </p:cNvSpPr>
          <p:nvPr>
            <p:ph type="sldNum" sz="quarter" idx="11"/>
          </p:nvPr>
        </p:nvSpPr>
        <p:spPr/>
        <p:txBody>
          <a:bodyPr/>
          <a:lstStyle/>
          <a:p>
            <a:fld id="{009375D7-070A-4959-9224-FB5E66F2B1B3}" type="slidenum">
              <a:rPr lang="en-AU" smtClean="0"/>
              <a:pPr/>
              <a:t>57</a:t>
            </a:fld>
            <a:endParaRPr lang="en-AU" dirty="0"/>
          </a:p>
        </p:txBody>
      </p:sp>
    </p:spTree>
    <p:extLst>
      <p:ext uri="{BB962C8B-B14F-4D97-AF65-F5344CB8AC3E}">
        <p14:creationId xmlns:p14="http://schemas.microsoft.com/office/powerpoint/2010/main" val="50637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1545" y="2492897"/>
            <a:ext cx="4322439" cy="403590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latin typeface="Arial" charset="0"/>
                <a:cs typeface="Arial" charset="0"/>
              </a:rPr>
              <a:t>Using the </a:t>
            </a:r>
            <a:r>
              <a:rPr lang="en-CA" altLang="en-US" sz="2400" i="1" dirty="0">
                <a:latin typeface="Arial" charset="0"/>
                <a:cs typeface="Arial" charset="0"/>
              </a:rPr>
              <a:t>previous</a:t>
            </a:r>
            <a:r>
              <a:rPr lang="en-CA" altLang="en-US" sz="2400" dirty="0">
                <a:latin typeface="Arial" charset="0"/>
                <a:cs typeface="Arial" charset="0"/>
              </a:rPr>
              <a:t> pointers, we can reconstruct the paths</a:t>
            </a:r>
          </a:p>
        </p:txBody>
      </p:sp>
      <p:graphicFrame>
        <p:nvGraphicFramePr>
          <p:cNvPr id="6" name="Group 43"/>
          <p:cNvGraphicFramePr>
            <a:graphicFrameLocks noGrp="1"/>
          </p:cNvGraphicFramePr>
          <p:nvPr/>
        </p:nvGraphicFramePr>
        <p:xfrm>
          <a:off x="6600056" y="2996953"/>
          <a:ext cx="3816424" cy="3644173"/>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39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19</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15</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24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14</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8</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10</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17</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  0</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cs typeface="+mn-cs"/>
                        </a:rPr>
                        <a:t>16</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11D3610B-DB95-61D4-563C-515B002902E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1E83EBB-6781-F409-1FDC-420BEE9605C8}"/>
              </a:ext>
            </a:extLst>
          </p:cNvPr>
          <p:cNvSpPr>
            <a:spLocks noGrp="1"/>
          </p:cNvSpPr>
          <p:nvPr>
            <p:ph type="sldNum" sz="quarter" idx="11"/>
          </p:nvPr>
        </p:nvSpPr>
        <p:spPr/>
        <p:txBody>
          <a:bodyPr/>
          <a:lstStyle/>
          <a:p>
            <a:fld id="{009375D7-070A-4959-9224-FB5E66F2B1B3}" type="slidenum">
              <a:rPr lang="en-AU" smtClean="0"/>
              <a:pPr/>
              <a:t>58</a:t>
            </a:fld>
            <a:endParaRPr lang="en-AU" dirty="0"/>
          </a:p>
        </p:txBody>
      </p:sp>
    </p:spTree>
    <p:extLst>
      <p:ext uri="{BB962C8B-B14F-4D97-AF65-F5344CB8AC3E}">
        <p14:creationId xmlns:p14="http://schemas.microsoft.com/office/powerpoint/2010/main" val="512924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333" y="2996953"/>
            <a:ext cx="3314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None/>
            </a:pPr>
            <a:r>
              <a:rPr lang="en-CA" altLang="en-US" sz="2400" dirty="0">
                <a:solidFill>
                  <a:srgbClr val="FF0000"/>
                </a:solidFill>
                <a:latin typeface="Arial" charset="0"/>
                <a:cs typeface="Arial" charset="0"/>
              </a:rPr>
              <a:t>Note that this table defines a rooted parental tree.</a:t>
            </a:r>
          </a:p>
          <a:p>
            <a:pPr>
              <a:buNone/>
            </a:pPr>
            <a:r>
              <a:rPr lang="en-CA" altLang="en-US" sz="2400" dirty="0">
                <a:latin typeface="Arial" charset="0"/>
                <a:cs typeface="Arial" charset="0"/>
              </a:rPr>
              <a:t>The source vertex K is at the root.</a:t>
            </a:r>
          </a:p>
          <a:p>
            <a:pPr>
              <a:buNone/>
            </a:pPr>
            <a:r>
              <a:rPr lang="en-CA" altLang="en-US" sz="2400" dirty="0">
                <a:latin typeface="Arial" charset="0"/>
                <a:cs typeface="Arial" charset="0"/>
              </a:rPr>
              <a:t>The previous pointer is the </a:t>
            </a:r>
            <a:r>
              <a:rPr lang="en-CA" altLang="en-US" sz="2400" i="1" dirty="0">
                <a:latin typeface="Arial" charset="0"/>
                <a:cs typeface="Arial" charset="0"/>
              </a:rPr>
              <a:t>parent</a:t>
            </a:r>
            <a:r>
              <a:rPr lang="en-CA" altLang="en-US" sz="2400" dirty="0">
                <a:latin typeface="Arial" charset="0"/>
                <a:cs typeface="Arial" charset="0"/>
              </a:rPr>
              <a:t> of the vertex in the tree</a:t>
            </a:r>
          </a:p>
        </p:txBody>
      </p:sp>
      <p:graphicFrame>
        <p:nvGraphicFramePr>
          <p:cNvPr id="6" name="Group 43"/>
          <p:cNvGraphicFramePr>
            <a:graphicFrameLocks noGrp="1"/>
          </p:cNvGraphicFramePr>
          <p:nvPr/>
        </p:nvGraphicFramePr>
        <p:xfrm>
          <a:off x="6600056" y="2996953"/>
          <a:ext cx="1800200" cy="3644173"/>
        </p:xfrm>
        <a:graphic>
          <a:graphicData uri="http://schemas.openxmlformats.org/drawingml/2006/table">
            <a:tbl>
              <a:tblPr/>
              <a:tblGrid>
                <a:gridCol w="792088">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E</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G</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I</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I</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J</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K</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L</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K</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Footer Placeholder 1">
            <a:extLst>
              <a:ext uri="{FF2B5EF4-FFF2-40B4-BE49-F238E27FC236}">
                <a16:creationId xmlns:a16="http://schemas.microsoft.com/office/drawing/2014/main" id="{999A4154-A94A-E154-A957-FECDFA578FD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1D62480-FE4D-970C-2CC7-FC36D3FFB7DD}"/>
              </a:ext>
            </a:extLst>
          </p:cNvPr>
          <p:cNvSpPr>
            <a:spLocks noGrp="1"/>
          </p:cNvSpPr>
          <p:nvPr>
            <p:ph type="sldNum" sz="quarter" idx="11"/>
          </p:nvPr>
        </p:nvSpPr>
        <p:spPr/>
        <p:txBody>
          <a:bodyPr/>
          <a:lstStyle/>
          <a:p>
            <a:fld id="{009375D7-070A-4959-9224-FB5E66F2B1B3}" type="slidenum">
              <a:rPr lang="en-AU" smtClean="0"/>
              <a:pPr/>
              <a:t>59</a:t>
            </a:fld>
            <a:endParaRPr lang="en-AU" dirty="0"/>
          </a:p>
        </p:txBody>
      </p:sp>
    </p:spTree>
    <p:extLst>
      <p:ext uri="{BB962C8B-B14F-4D97-AF65-F5344CB8AC3E}">
        <p14:creationId xmlns:p14="http://schemas.microsoft.com/office/powerpoint/2010/main" val="171348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dirty="0"/>
              <a:t>Find the shortest path from A to D by performing a </a:t>
            </a:r>
            <a:r>
              <a:rPr lang="en-CA" dirty="0">
                <a:solidFill>
                  <a:srgbClr val="FF0000"/>
                </a:solidFill>
              </a:rPr>
              <a:t>breadth-first traversal</a:t>
            </a: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indent="-357188"/>
            <a:endParaRPr lang="en-CA" dirty="0">
              <a:solidFill>
                <a:srgbClr val="FF0000"/>
              </a:solidFill>
            </a:endParaRPr>
          </a:p>
          <a:p>
            <a:pPr marL="357188" lvl="1" indent="-357188"/>
            <a:r>
              <a:rPr lang="en-CA" sz="2000" dirty="0"/>
              <a:t>		Push the first vertex A into the queue:</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2374092"/>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438BC00-7A8C-E4BA-D024-2C873F53F3BB}"/>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99F984B8-069E-090B-058E-6DEB2C8D7D7C}"/>
              </a:ext>
            </a:extLst>
          </p:cNvPr>
          <p:cNvSpPr>
            <a:spLocks noGrp="1"/>
          </p:cNvSpPr>
          <p:nvPr>
            <p:ph type="sldNum" sz="quarter" idx="11"/>
          </p:nvPr>
        </p:nvSpPr>
        <p:spPr/>
        <p:txBody>
          <a:bodyPr/>
          <a:lstStyle/>
          <a:p>
            <a:fld id="{009375D7-070A-4959-9224-FB5E66F2B1B3}" type="slidenum">
              <a:rPr lang="en-AU" smtClean="0"/>
              <a:pPr/>
              <a:t>6</a:t>
            </a:fld>
            <a:endParaRPr lang="en-AU" dirty="0"/>
          </a:p>
        </p:txBody>
      </p:sp>
    </p:spTree>
    <p:extLst>
      <p:ext uri="{BB962C8B-B14F-4D97-AF65-F5344CB8AC3E}">
        <p14:creationId xmlns:p14="http://schemas.microsoft.com/office/powerpoint/2010/main" val="911703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cs typeface="Arial" charset="0"/>
              </a:rPr>
              <a:t>Comments on Dijkstra’s algorithm</a:t>
            </a:r>
          </a:p>
        </p:txBody>
      </p:sp>
      <p:sp>
        <p:nvSpPr>
          <p:cNvPr id="5734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Questions:</a:t>
            </a:r>
          </a:p>
          <a:p>
            <a:pPr>
              <a:buFont typeface="Arial" charset="0"/>
              <a:buNone/>
            </a:pPr>
            <a:endParaRPr lang="en-US" altLang="en-US" sz="2400" dirty="0">
              <a:latin typeface="Arial" charset="0"/>
              <a:cs typeface="Arial" charset="0"/>
            </a:endParaRPr>
          </a:p>
          <a:p>
            <a:pPr lvl="1"/>
            <a:r>
              <a:rPr lang="en-US" altLang="en-US" sz="2000" dirty="0">
                <a:latin typeface="Arial" charset="0"/>
                <a:cs typeface="Arial" charset="0"/>
              </a:rPr>
              <a:t>What if at some point, all unvisited vertices have a distance </a:t>
            </a:r>
            <a:r>
              <a:rPr lang="en-CA" sz="2000" dirty="0">
                <a:latin typeface="Times New Roman" panose="02020603050405020304" pitchFamily="18" charset="0"/>
                <a:cs typeface="Times New Roman" panose="02020603050405020304" pitchFamily="18" charset="0"/>
              </a:rPr>
              <a:t>∞</a:t>
            </a:r>
            <a:r>
              <a:rPr lang="en-US" altLang="en-US" sz="2000" dirty="0">
                <a:latin typeface="Arial" charset="0"/>
                <a:cs typeface="Arial" charset="0"/>
              </a:rPr>
              <a:t>?</a:t>
            </a:r>
          </a:p>
          <a:p>
            <a:pPr lvl="2"/>
            <a:r>
              <a:rPr lang="en-US" altLang="en-US" sz="2000" dirty="0">
                <a:solidFill>
                  <a:srgbClr val="FF0000"/>
                </a:solidFill>
                <a:latin typeface="Arial" charset="0"/>
                <a:cs typeface="Arial" charset="0"/>
              </a:rPr>
              <a:t>This means that the graph is unconnected</a:t>
            </a:r>
          </a:p>
          <a:p>
            <a:pPr lvl="2"/>
            <a:r>
              <a:rPr lang="en-US" altLang="en-US" sz="2000" dirty="0">
                <a:latin typeface="Arial" charset="0"/>
                <a:cs typeface="Arial" charset="0"/>
              </a:rPr>
              <a:t>We have found the shortest paths to all vertices in the connected subgraph containing the source vertex  </a:t>
            </a:r>
          </a:p>
          <a:p>
            <a:pPr lvl="2"/>
            <a:endParaRPr lang="en-US" altLang="en-US" sz="2000" dirty="0">
              <a:latin typeface="Arial" charset="0"/>
              <a:cs typeface="Arial" charset="0"/>
            </a:endParaRPr>
          </a:p>
          <a:p>
            <a:pPr lvl="1"/>
            <a:r>
              <a:rPr lang="en-US" altLang="en-US" sz="2000" dirty="0">
                <a:latin typeface="Arial" charset="0"/>
                <a:cs typeface="Arial" charset="0"/>
              </a:rPr>
              <a:t>What if we just want to find the shortest path between vertices </a:t>
            </a:r>
            <a:r>
              <a:rPr lang="en-US" altLang="en-US" sz="2000" i="1" dirty="0" err="1">
                <a:latin typeface="Times New Roman" panose="02020603050405020304" pitchFamily="18" charset="0"/>
                <a:cs typeface="Times New Roman" panose="02020603050405020304" pitchFamily="18" charset="0"/>
              </a:rPr>
              <a:t>v</a:t>
            </a:r>
            <a:r>
              <a:rPr lang="en-US" altLang="en-US" sz="2000" i="1" baseline="-25000" dirty="0" err="1">
                <a:latin typeface="Times New Roman" panose="02020603050405020304" pitchFamily="18" charset="0"/>
                <a:cs typeface="Times New Roman" panose="02020603050405020304" pitchFamily="18" charset="0"/>
              </a:rPr>
              <a:t>j</a:t>
            </a:r>
            <a:r>
              <a:rPr lang="en-US" altLang="en-US" sz="2000" baseline="30000" dirty="0">
                <a:latin typeface="Arial" charset="0"/>
                <a:cs typeface="Arial" charset="0"/>
              </a:rPr>
              <a:t> </a:t>
            </a:r>
            <a:r>
              <a:rPr lang="en-US" altLang="en-US" sz="2000" dirty="0">
                <a:latin typeface="Arial" charset="0"/>
                <a:cs typeface="Arial" charset="0"/>
              </a:rPr>
              <a:t>and </a:t>
            </a:r>
            <a:r>
              <a:rPr lang="en-US" altLang="en-US" sz="2000" i="1" dirty="0" err="1">
                <a:latin typeface="Times New Roman" panose="02020603050405020304" pitchFamily="18" charset="0"/>
                <a:cs typeface="Times New Roman" panose="02020603050405020304" pitchFamily="18" charset="0"/>
              </a:rPr>
              <a:t>v</a:t>
            </a:r>
            <a:r>
              <a:rPr lang="en-US" altLang="en-US" sz="2000" i="1" baseline="-25000" dirty="0" err="1">
                <a:latin typeface="Times New Roman" panose="02020603050405020304" pitchFamily="18" charset="0"/>
                <a:cs typeface="Times New Roman" panose="02020603050405020304" pitchFamily="18" charset="0"/>
              </a:rPr>
              <a:t>k</a:t>
            </a:r>
            <a:r>
              <a:rPr lang="en-US" altLang="en-US" sz="2000" dirty="0">
                <a:latin typeface="Arial" charset="0"/>
                <a:cs typeface="Arial" charset="0"/>
              </a:rPr>
              <a:t>?</a:t>
            </a:r>
          </a:p>
          <a:p>
            <a:pPr lvl="2"/>
            <a:r>
              <a:rPr lang="en-US" altLang="en-US" sz="2000" dirty="0">
                <a:latin typeface="Arial" charset="0"/>
                <a:cs typeface="Arial" charset="0"/>
              </a:rPr>
              <a:t>Apply the same algorithm, but stop when we are </a:t>
            </a:r>
            <a:r>
              <a:rPr lang="en-US" altLang="en-US" sz="2000" u="sng" dirty="0">
                <a:latin typeface="Arial" charset="0"/>
                <a:cs typeface="Arial" charset="0"/>
              </a:rPr>
              <a:t>visiting</a:t>
            </a:r>
            <a:r>
              <a:rPr lang="en-US" altLang="en-US" sz="2000" dirty="0">
                <a:latin typeface="Arial" charset="0"/>
                <a:cs typeface="Arial" charset="0"/>
              </a:rPr>
              <a:t> vertex </a:t>
            </a:r>
            <a:r>
              <a:rPr lang="en-US" altLang="en-US" sz="2000" i="1" dirty="0" err="1">
                <a:latin typeface="Times New Roman" panose="02020603050405020304" pitchFamily="18" charset="0"/>
                <a:cs typeface="Times New Roman" panose="02020603050405020304" pitchFamily="18" charset="0"/>
              </a:rPr>
              <a:t>v</a:t>
            </a:r>
            <a:r>
              <a:rPr lang="en-US" altLang="en-US" sz="2000" i="1" baseline="-25000" dirty="0" err="1">
                <a:latin typeface="Times New Roman" panose="02020603050405020304" pitchFamily="18" charset="0"/>
                <a:cs typeface="Times New Roman" panose="02020603050405020304" pitchFamily="18" charset="0"/>
              </a:rPr>
              <a:t>k</a:t>
            </a:r>
            <a:endParaRPr lang="en-US" altLang="en-US" sz="2000" i="1" baseline="-25000" dirty="0">
              <a:latin typeface="Times New Roman" panose="02020603050405020304" pitchFamily="18" charset="0"/>
              <a:cs typeface="Times New Roman" panose="02020603050405020304" pitchFamily="18" charset="0"/>
            </a:endParaRPr>
          </a:p>
          <a:p>
            <a:pPr lvl="2"/>
            <a:endParaRPr lang="en-US" altLang="en-US" sz="2000" i="1" baseline="-25000" dirty="0">
              <a:latin typeface="Times New Roman" panose="02020603050405020304" pitchFamily="18" charset="0"/>
              <a:cs typeface="Times New Roman" panose="02020603050405020304" pitchFamily="18" charset="0"/>
            </a:endParaRPr>
          </a:p>
          <a:p>
            <a:pPr lvl="1"/>
            <a:r>
              <a:rPr lang="en-US" altLang="en-US" sz="2000" dirty="0">
                <a:latin typeface="Arial" charset="0"/>
                <a:cs typeface="Arial" charset="0"/>
              </a:rPr>
              <a:t>Does the algorithm change if we have a directed graph?</a:t>
            </a:r>
          </a:p>
          <a:p>
            <a:pPr lvl="2"/>
            <a:r>
              <a:rPr lang="en-US" altLang="en-US" sz="2000" dirty="0">
                <a:latin typeface="Arial" charset="0"/>
                <a:cs typeface="Arial" charset="0"/>
              </a:rPr>
              <a:t>No</a:t>
            </a:r>
          </a:p>
          <a:p>
            <a:pPr lvl="2"/>
            <a:endParaRPr lang="en-US" altLang="en-US" sz="1800" dirty="0">
              <a:latin typeface="Arial" charset="0"/>
              <a:cs typeface="Arial" charset="0"/>
            </a:endParaRPr>
          </a:p>
        </p:txBody>
      </p:sp>
      <p:sp>
        <p:nvSpPr>
          <p:cNvPr id="2" name="Footer Placeholder 1">
            <a:extLst>
              <a:ext uri="{FF2B5EF4-FFF2-40B4-BE49-F238E27FC236}">
                <a16:creationId xmlns:a16="http://schemas.microsoft.com/office/drawing/2014/main" id="{A0002B23-3F74-7B84-9D98-244847A24F0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D8D39A7-5E04-C8CA-0500-7669CFDF7164}"/>
              </a:ext>
            </a:extLst>
          </p:cNvPr>
          <p:cNvSpPr>
            <a:spLocks noGrp="1"/>
          </p:cNvSpPr>
          <p:nvPr>
            <p:ph type="sldNum" sz="quarter" idx="11"/>
          </p:nvPr>
        </p:nvSpPr>
        <p:spPr/>
        <p:txBody>
          <a:bodyPr/>
          <a:lstStyle/>
          <a:p>
            <a:fld id="{009375D7-070A-4959-9224-FB5E66F2B1B3}" type="slidenum">
              <a:rPr lang="en-AU" smtClean="0"/>
              <a:pPr/>
              <a:t>60</a:t>
            </a:fld>
            <a:endParaRPr lang="en-AU" dirty="0"/>
          </a:p>
        </p:txBody>
      </p:sp>
    </p:spTree>
    <p:extLst>
      <p:ext uri="{BB962C8B-B14F-4D97-AF65-F5344CB8AC3E}">
        <p14:creationId xmlns:p14="http://schemas.microsoft.com/office/powerpoint/2010/main" val="375966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cs typeface="Arial" charset="0"/>
              </a:rPr>
              <a:t>Implementation and analysis</a:t>
            </a:r>
          </a:p>
        </p:txBody>
      </p:sp>
      <p:sp>
        <p:nvSpPr>
          <p:cNvPr id="65539" name="Rectangle 3"/>
          <p:cNvSpPr>
            <a:spLocks noGrp="1" noChangeArrowheads="1"/>
          </p:cNvSpPr>
          <p:nvPr>
            <p:ph idx="1"/>
          </p:nvPr>
        </p:nvSpPr>
        <p:spPr/>
        <p:txBody>
          <a:bodyPr/>
          <a:lstStyle/>
          <a:p>
            <a:pPr marL="342900" lvl="1" indent="-342900">
              <a:defRPr/>
            </a:pPr>
            <a:r>
              <a:rPr lang="en-US" dirty="0">
                <a:latin typeface="Arial" charset="0"/>
                <a:cs typeface="Arial" charset="0"/>
              </a:rPr>
              <a:t>The initialization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defRPr/>
            </a:pPr>
            <a:endParaRPr lang="en-US" dirty="0">
              <a:latin typeface="Arial" charset="0"/>
              <a:cs typeface="Arial" charset="0"/>
            </a:endParaRPr>
          </a:p>
          <a:p>
            <a:pPr marL="0" lvl="1" indent="0">
              <a:buNone/>
              <a:defRPr/>
            </a:pPr>
            <a:r>
              <a:rPr lang="en-US" dirty="0">
                <a:latin typeface="Arial" charset="0"/>
                <a:cs typeface="Arial" charset="0"/>
              </a:rPr>
              <a:t>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unvisited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lvl="1">
              <a:defRPr/>
            </a:pPr>
            <a:r>
              <a:rPr lang="en-US" dirty="0">
                <a:solidFill>
                  <a:prstClr val="black"/>
                </a:solidFill>
                <a:latin typeface="Arial" charset="0"/>
                <a:cs typeface="Arial" charset="0"/>
              </a:rPr>
              <a:t>With an adjacency matrix, the run time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p>
          <a:p>
            <a:pPr lvl="1">
              <a:defRPr/>
            </a:pPr>
            <a:r>
              <a:rPr lang="en-US" dirty="0">
                <a:solidFill>
                  <a:prstClr val="black"/>
                </a:solidFill>
                <a:latin typeface="Arial" charset="0"/>
                <a:cs typeface="Arial" charset="0"/>
              </a:rPr>
              <a:t>With an adjacency list, the run time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p>
          <a:p>
            <a:pPr lvl="1">
              <a:defRPr/>
            </a:pPr>
            <a:endParaRPr lang="en-US" dirty="0">
              <a:solidFill>
                <a:prstClr val="black"/>
              </a:solidFill>
              <a:latin typeface="Times New Roman" pitchFamily="18" charset="0"/>
              <a:cs typeface="Arial" charset="0"/>
            </a:endParaRPr>
          </a:p>
          <a:p>
            <a:pPr lvl="1">
              <a:defRPr/>
            </a:pPr>
            <a:endParaRPr lang="en-US" dirty="0">
              <a:solidFill>
                <a:prstClr val="black"/>
              </a:solidFill>
              <a:latin typeface="Times New Roman" pitchFamily="18" charset="0"/>
              <a:cs typeface="Arial" charset="0"/>
            </a:endParaRPr>
          </a:p>
          <a:p>
            <a:pPr marL="0" lvl="1" indent="0">
              <a:buNone/>
              <a:defRPr/>
            </a:pPr>
            <a:r>
              <a:rPr lang="en-US" altLang="zh-CN" sz="1800" b="1" dirty="0">
                <a:solidFill>
                  <a:srgbClr val="FF0000"/>
                </a:solidFill>
                <a:latin typeface="Arial" charset="0"/>
                <a:cs typeface="Arial" charset="0"/>
              </a:rPr>
              <a:t>Can we do better? </a:t>
            </a:r>
          </a:p>
          <a:p>
            <a:pPr marL="0" lvl="1" indent="0">
              <a:buNone/>
              <a:defRPr/>
            </a:pPr>
            <a:r>
              <a:rPr lang="en-US" altLang="zh-CN" sz="1800" dirty="0">
                <a:solidFill>
                  <a:prstClr val="black"/>
                </a:solidFill>
                <a:latin typeface="Arial" charset="0"/>
                <a:cs typeface="Arial" charset="0"/>
              </a:rPr>
              <a:t>Recall, we only need the vertex with the shortest distance next. We can use min-heap similar as the Prim’s algorithm. </a:t>
            </a:r>
            <a:endParaRPr lang="en-US" altLang="zh-CN" dirty="0">
              <a:latin typeface="Times New Roman" pitchFamily="18" charset="0"/>
              <a:cs typeface="Arial" charset="0"/>
            </a:endParaRPr>
          </a:p>
          <a:p>
            <a:pPr lvl="1">
              <a:defRPr/>
            </a:pP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p:txBody>
      </p:sp>
      <p:sp>
        <p:nvSpPr>
          <p:cNvPr id="2" name="Footer Placeholder 1">
            <a:extLst>
              <a:ext uri="{FF2B5EF4-FFF2-40B4-BE49-F238E27FC236}">
                <a16:creationId xmlns:a16="http://schemas.microsoft.com/office/drawing/2014/main" id="{7B37FA67-5BE9-006F-EF75-4A6E7B45F49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DF2006F-905A-5287-F606-885AC44B6B28}"/>
              </a:ext>
            </a:extLst>
          </p:cNvPr>
          <p:cNvSpPr>
            <a:spLocks noGrp="1"/>
          </p:cNvSpPr>
          <p:nvPr>
            <p:ph type="sldNum" sz="quarter" idx="11"/>
          </p:nvPr>
        </p:nvSpPr>
        <p:spPr/>
        <p:txBody>
          <a:bodyPr/>
          <a:lstStyle/>
          <a:p>
            <a:fld id="{009375D7-070A-4959-9224-FB5E66F2B1B3}" type="slidenum">
              <a:rPr lang="en-AU" smtClean="0"/>
              <a:pPr/>
              <a:t>61</a:t>
            </a:fld>
            <a:endParaRPr lang="en-AU" dirty="0"/>
          </a:p>
        </p:txBody>
      </p:sp>
    </p:spTree>
    <p:extLst>
      <p:ext uri="{BB962C8B-B14F-4D97-AF65-F5344CB8AC3E}">
        <p14:creationId xmlns:p14="http://schemas.microsoft.com/office/powerpoint/2010/main" val="4134680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36C165C-19BB-4D3F-B7F2-6E44272CA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179" y="136525"/>
            <a:ext cx="3240360" cy="2096703"/>
          </a:xfrm>
          <a:prstGeom prst="rect">
            <a:avLst/>
          </a:prstGeom>
          <a:noFill/>
          <a:extLst>
            <a:ext uri="{909E8E84-426E-40DD-AFC4-6F175D3DCCD1}">
              <a14:hiddenFill xmlns:a14="http://schemas.microsoft.com/office/drawing/2010/main">
                <a:solidFill>
                  <a:srgbClr val="FFFFFF"/>
                </a:solidFill>
              </a14:hiddenFill>
            </a:ext>
          </a:extLst>
        </p:spPr>
      </p:pic>
      <p:sp>
        <p:nvSpPr>
          <p:cNvPr id="62466" name="Rectangle 2"/>
          <p:cNvSpPr>
            <a:spLocks noGrp="1" noChangeArrowheads="1"/>
          </p:cNvSpPr>
          <p:nvPr>
            <p:ph type="title"/>
          </p:nvPr>
        </p:nvSpPr>
        <p:spPr/>
        <p:txBody>
          <a:bodyPr>
            <a:noAutofit/>
          </a:bodyPr>
          <a:lstStyle/>
          <a:p>
            <a:r>
              <a:rPr lang="en-US" altLang="en-US" dirty="0">
                <a:cs typeface="Arial" charset="0"/>
              </a:rPr>
              <a:t>Min-heap-based optimization</a:t>
            </a:r>
          </a:p>
        </p:txBody>
      </p:sp>
      <p:sp>
        <p:nvSpPr>
          <p:cNvPr id="9" name="文本框 8">
            <a:extLst>
              <a:ext uri="{FF2B5EF4-FFF2-40B4-BE49-F238E27FC236}">
                <a16:creationId xmlns:a16="http://schemas.microsoft.com/office/drawing/2014/main" id="{BE76295B-F8F9-48B3-96C0-C9A3AA9CC82F}"/>
              </a:ext>
            </a:extLst>
          </p:cNvPr>
          <p:cNvSpPr txBox="1"/>
          <p:nvPr/>
        </p:nvSpPr>
        <p:spPr>
          <a:xfrm>
            <a:off x="9540185" y="1549956"/>
            <a:ext cx="1656184" cy="369332"/>
          </a:xfrm>
          <a:prstGeom prst="rect">
            <a:avLst/>
          </a:prstGeom>
          <a:noFill/>
        </p:spPr>
        <p:txBody>
          <a:bodyPr wrap="square">
            <a:spAutoFit/>
          </a:bodyPr>
          <a:lstStyle/>
          <a:p>
            <a:r>
              <a:rPr lang="en-US" altLang="zh-CN" dirty="0">
                <a:solidFill>
                  <a:prstClr val="black"/>
                </a:solidFill>
                <a:latin typeface="Arial" charset="0"/>
                <a:cs typeface="Arial" charset="0"/>
              </a:rPr>
              <a:t>a min heap</a:t>
            </a:r>
            <a:endParaRPr lang="zh-CN" altLang="en-US" dirty="0"/>
          </a:p>
        </p:txBody>
      </p:sp>
      <p:sp>
        <p:nvSpPr>
          <p:cNvPr id="10" name="Rectangle 3">
            <a:extLst>
              <a:ext uri="{FF2B5EF4-FFF2-40B4-BE49-F238E27FC236}">
                <a16:creationId xmlns:a16="http://schemas.microsoft.com/office/drawing/2014/main" id="{BFE3FFAB-01A7-43F5-91F9-533F5071CBED}"/>
              </a:ext>
            </a:extLst>
          </p:cNvPr>
          <p:cNvSpPr txBox="1">
            <a:spLocks noChangeArrowheads="1"/>
          </p:cNvSpPr>
          <p:nvPr/>
        </p:nvSpPr>
        <p:spPr bwMode="auto">
          <a:xfrm>
            <a:off x="457200" y="1828938"/>
            <a:ext cx="1039132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min heap require</a:t>
            </a:r>
            <a:r>
              <a:rPr lang="en-US" altLang="zh-CN" dirty="0">
                <a:solidFill>
                  <a:prstClr val="black"/>
                </a:solidFill>
                <a:latin typeface="Arial" charset="0"/>
                <a:cs typeface="Arial" charset="0"/>
              </a:rPr>
              <a:t>s</a:t>
            </a:r>
            <a:r>
              <a:rPr lang="en-US" dirty="0">
                <a:solidFill>
                  <a:prstClr val="black"/>
                </a:solidFill>
                <a:latin typeface="Arial" charset="0"/>
                <a:cs typeface="Arial" charset="0"/>
              </a:rPr>
              <a:t>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 which </a:t>
            </a:r>
            <a:r>
              <a:rPr lang="en-US" b="1" dirty="0">
                <a:solidFill>
                  <a:srgbClr val="FF0000"/>
                </a:solidFill>
                <a:latin typeface="Arial" charset="0"/>
                <a:cs typeface="Arial" charset="0"/>
              </a:rPr>
              <a:t>contains the shortest distance of all the vertices from the source vertex</a:t>
            </a: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times, </a:t>
            </a:r>
            <a:r>
              <a:rPr lang="en-US" b="1" dirty="0">
                <a:solidFill>
                  <a:srgbClr val="FF0000"/>
                </a:solidFill>
                <a:latin typeface="Arial" charset="0"/>
                <a:cs typeface="Arial" charset="0"/>
              </a:rPr>
              <a:t>each time finding the unvisited </a:t>
            </a:r>
            <a:r>
              <a:rPr lang="en-US" b="1" i="1" dirty="0">
                <a:solidFill>
                  <a:srgbClr val="FF0000"/>
                </a:solidFill>
                <a:latin typeface="Arial" charset="0"/>
                <a:cs typeface="Arial" charset="0"/>
              </a:rPr>
              <a:t>closest </a:t>
            </a:r>
            <a:r>
              <a:rPr lang="en-US" b="1" dirty="0">
                <a:solidFill>
                  <a:srgbClr val="FF0000"/>
                </a:solidFill>
                <a:latin typeface="Arial" charset="0"/>
                <a:cs typeface="Arial" charset="0"/>
              </a:rPr>
              <a:t>vertex to the source</a:t>
            </a:r>
          </a:p>
          <a:p>
            <a:pPr lvl="1">
              <a:defRPr/>
            </a:pPr>
            <a:r>
              <a:rPr lang="en-US" dirty="0">
                <a:latin typeface="Arial" charset="0"/>
                <a:cs typeface="Arial" charset="0"/>
              </a:rPr>
              <a:t>Obtain the shortest distance from the min heap O(1), maintain the heap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log(|</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latin typeface="Arial" charset="0"/>
              <a:cs typeface="Arial" charset="0"/>
            </a:endParaRPr>
          </a:p>
          <a:p>
            <a:pPr lvl="1">
              <a:defRPr/>
            </a:pPr>
            <a:r>
              <a:rPr lang="en-US" dirty="0">
                <a:solidFill>
                  <a:prstClr val="black"/>
                </a:solidFill>
                <a:latin typeface="Arial" charset="0"/>
                <a:cs typeface="Arial" charset="0"/>
              </a:rPr>
              <a:t>The work required for this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a:t>
            </a:r>
            <a:endParaRPr lang="en-US" dirty="0">
              <a:latin typeface="Arial" charset="0"/>
              <a:cs typeface="Arial" charset="0"/>
            </a:endParaRPr>
          </a:p>
          <a:p>
            <a:pPr marL="342900" lvl="1" indent="-342900">
              <a:buNone/>
              <a:defRPr/>
            </a:pPr>
            <a:r>
              <a:rPr lang="en-US" dirty="0">
                <a:latin typeface="Arial" charset="0"/>
                <a:cs typeface="Arial" charset="0"/>
              </a:rPr>
              <a:t>	Is this all the work that is necessary?</a:t>
            </a:r>
          </a:p>
          <a:p>
            <a:pPr lvl="1">
              <a:defRPr/>
            </a:pPr>
            <a:r>
              <a:rPr lang="en-US" dirty="0">
                <a:solidFill>
                  <a:prstClr val="black"/>
                </a:solidFill>
                <a:latin typeface="Arial" charset="0"/>
                <a:cs typeface="Arial" charset="0"/>
              </a:rPr>
              <a:t>Recall that for the </a:t>
            </a:r>
            <a:r>
              <a:rPr lang="en-US" altLang="zh-CN" i="1" dirty="0">
                <a:latin typeface="Arial" charset="0"/>
                <a:cs typeface="Arial" charset="0"/>
              </a:rPr>
              <a:t>closest </a:t>
            </a:r>
            <a:r>
              <a:rPr lang="en-US" dirty="0">
                <a:solidFill>
                  <a:prstClr val="black"/>
                </a:solidFill>
                <a:latin typeface="Arial" charset="0"/>
                <a:cs typeface="Arial" charset="0"/>
              </a:rPr>
              <a:t>vertex in an iteration, </a:t>
            </a:r>
            <a:r>
              <a:rPr lang="en-US" b="1" dirty="0">
                <a:solidFill>
                  <a:srgbClr val="FF0000"/>
                </a:solidFill>
                <a:latin typeface="Arial" charset="0"/>
                <a:cs typeface="Arial" charset="0"/>
              </a:rPr>
              <a:t>we try to update the distance of all its neighbors</a:t>
            </a:r>
            <a:r>
              <a:rPr lang="en-US" dirty="0">
                <a:solidFill>
                  <a:prstClr val="black"/>
                </a:solidFill>
                <a:latin typeface="Arial" charset="0"/>
                <a:cs typeface="Arial" charset="0"/>
              </a:rPr>
              <a:t>, thus there are O(|E|) updates in total and each update in the heap requires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log(|</a:t>
            </a:r>
            <a:r>
              <a:rPr lang="en-US" altLang="zh-CN" i="1" dirty="0">
                <a:latin typeface="Times New Roman" pitchFamily="18" charset="0"/>
                <a:cs typeface="Arial" charset="0"/>
              </a:rPr>
              <a:t>V</a:t>
            </a:r>
            <a:r>
              <a:rPr lang="en-US" altLang="zh-CN" dirty="0">
                <a:latin typeface="Times New Roman" pitchFamily="18" charset="0"/>
                <a:cs typeface="Arial" charset="0"/>
              </a:rPr>
              <a:t>|))</a:t>
            </a:r>
            <a:r>
              <a:rPr lang="en-US" dirty="0">
                <a:solidFill>
                  <a:prstClr val="black"/>
                </a:solidFill>
                <a:latin typeface="Arial" charset="0"/>
                <a:cs typeface="Arial" charset="0"/>
              </a:rPr>
              <a:t>. </a:t>
            </a:r>
          </a:p>
          <a:p>
            <a:pPr lvl="1">
              <a:defRPr/>
            </a:pPr>
            <a:r>
              <a:rPr lang="en-US" dirty="0">
                <a:solidFill>
                  <a:prstClr val="black"/>
                </a:solidFill>
                <a:latin typeface="Arial" charset="0"/>
                <a:cs typeface="Arial" charset="0"/>
              </a:rPr>
              <a:t>Thus, the work required for this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r>
              <a:rPr lang="en-US" dirty="0">
                <a:latin typeface="Arial" charset="0"/>
                <a:cs typeface="Arial" charset="0"/>
              </a:rPr>
              <a:t>	Thus, 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a:t>
            </a:r>
            <a:r>
              <a:rPr lang="en-US" altLang="zh-CN" dirty="0">
                <a:latin typeface="Times New Roman" pitchFamily="18" charset="0"/>
                <a:cs typeface="Arial" charset="0"/>
              </a:rPr>
              <a:t>og</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
        <p:nvSpPr>
          <p:cNvPr id="4" name="Footer Placeholder 3">
            <a:extLst>
              <a:ext uri="{FF2B5EF4-FFF2-40B4-BE49-F238E27FC236}">
                <a16:creationId xmlns:a16="http://schemas.microsoft.com/office/drawing/2014/main" id="{E225CA54-C819-6F45-53D3-CF78A46630A6}"/>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579DFD4-C68B-36E2-FDB4-A860E0DE6C2F}"/>
              </a:ext>
            </a:extLst>
          </p:cNvPr>
          <p:cNvSpPr>
            <a:spLocks noGrp="1"/>
          </p:cNvSpPr>
          <p:nvPr>
            <p:ph type="sldNum" sz="quarter" idx="11"/>
          </p:nvPr>
        </p:nvSpPr>
        <p:spPr/>
        <p:txBody>
          <a:bodyPr/>
          <a:lstStyle/>
          <a:p>
            <a:fld id="{009375D7-070A-4959-9224-FB5E66F2B1B3}" type="slidenum">
              <a:rPr lang="en-AU" smtClean="0"/>
              <a:pPr/>
              <a:t>62</a:t>
            </a:fld>
            <a:endParaRPr lang="en-AU" dirty="0"/>
          </a:p>
        </p:txBody>
      </p:sp>
    </p:spTree>
    <p:extLst>
      <p:ext uri="{BB962C8B-B14F-4D97-AF65-F5344CB8AC3E}">
        <p14:creationId xmlns:p14="http://schemas.microsoft.com/office/powerpoint/2010/main" val="2789405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803922" y="2649971"/>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367211" y="528128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242153" y="528128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3992038" y="5281286"/>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367211" y="4427402"/>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242153" y="4427402"/>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367211" y="2719632"/>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3992038" y="2719632"/>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778615" y="5486359"/>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575002" y="3044292"/>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572913" y="4837548"/>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572913" y="3129779"/>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653557" y="5483710"/>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424028" y="4814836"/>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778615" y="2946008"/>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186251" y="3129778"/>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778615" y="4654679"/>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062411" y="6228007"/>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050871" y="2775686"/>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414760" y="5299044"/>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404875" y="4459337"/>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387508" y="2746493"/>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826164" y="5483710"/>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295107" y="4467787"/>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285489" y="5299044"/>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034940" y="5321172"/>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826164" y="4355068"/>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298514" y="4874752"/>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447109" y="4863395"/>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105608" y="3800552"/>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105608" y="3800552"/>
                <a:ext cx="646331" cy="389979"/>
              </a:xfrm>
              <a:prstGeom prst="rect">
                <a:avLst/>
              </a:prstGeom>
              <a:blipFill>
                <a:blip r:embed="rId3"/>
                <a:stretch>
                  <a:fillRect b="-6250"/>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159130" y="5483710"/>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273408" y="3706163"/>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196904" y="4005865"/>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233120" y="3081803"/>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85" name="TextBox 84">
            <a:extLst>
              <a:ext uri="{FF2B5EF4-FFF2-40B4-BE49-F238E27FC236}">
                <a16:creationId xmlns:a16="http://schemas.microsoft.com/office/drawing/2014/main" id="{FFE155BA-2BEE-492F-A25E-1A33A9916832}"/>
              </a:ext>
            </a:extLst>
          </p:cNvPr>
          <p:cNvSpPr txBox="1"/>
          <p:nvPr/>
        </p:nvSpPr>
        <p:spPr>
          <a:xfrm>
            <a:off x="838200" y="1487966"/>
            <a:ext cx="10256360" cy="369332"/>
          </a:xfrm>
          <a:prstGeom prst="rect">
            <a:avLst/>
          </a:prstGeom>
          <a:noFill/>
        </p:spPr>
        <p:txBody>
          <a:bodyPr wrap="square">
            <a:spAutoFit/>
          </a:bodyPr>
          <a:lstStyle/>
          <a:p>
            <a:pPr>
              <a:buNone/>
            </a:pPr>
            <a:r>
              <a:rPr lang="en-CA" altLang="en-US" dirty="0">
                <a:latin typeface="Arial" charset="0"/>
                <a:cs typeface="Arial" charset="0"/>
              </a:rPr>
              <a:t>Given the graph below, apply Dijkstra’s Algorithm to find the shortest paths from S.</a:t>
            </a:r>
            <a:endParaRPr lang="en-CA" dirty="0"/>
          </a:p>
        </p:txBody>
      </p:sp>
      <p:sp>
        <p:nvSpPr>
          <p:cNvPr id="5" name="Footer Placeholder 4">
            <a:extLst>
              <a:ext uri="{FF2B5EF4-FFF2-40B4-BE49-F238E27FC236}">
                <a16:creationId xmlns:a16="http://schemas.microsoft.com/office/drawing/2014/main" id="{1A917566-C07F-21A4-B33F-E29529F8B18D}"/>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D8FB414C-53FA-9F8A-C224-3D0E3E41BA4B}"/>
              </a:ext>
            </a:extLst>
          </p:cNvPr>
          <p:cNvSpPr>
            <a:spLocks noGrp="1"/>
          </p:cNvSpPr>
          <p:nvPr>
            <p:ph type="sldNum" sz="quarter" idx="11"/>
          </p:nvPr>
        </p:nvSpPr>
        <p:spPr/>
        <p:txBody>
          <a:bodyPr/>
          <a:lstStyle/>
          <a:p>
            <a:fld id="{009375D7-070A-4959-9224-FB5E66F2B1B3}" type="slidenum">
              <a:rPr lang="en-AU" smtClean="0"/>
              <a:pPr/>
              <a:t>63</a:t>
            </a:fld>
            <a:endParaRPr lang="en-AU" dirty="0"/>
          </a:p>
        </p:txBody>
      </p:sp>
    </p:spTree>
    <p:extLst>
      <p:ext uri="{BB962C8B-B14F-4D97-AF65-F5344CB8AC3E}">
        <p14:creationId xmlns:p14="http://schemas.microsoft.com/office/powerpoint/2010/main" val="2998714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3047802" y="22351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611091"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86033"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235918"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611091" y="40125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86033" y="40125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611091" y="23048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235918" y="23048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2022495" y="50715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818882" y="26294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816793" y="44227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816793" y="27149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97437" y="50689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667908" y="44000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2022495" y="25312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430131" y="27149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2022495" y="42398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306291" y="58132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94751" y="23608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658640" y="48842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648755" y="40445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631388" y="23316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2070044" y="50689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538987" y="40529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529369" y="48842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78820" y="49063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2070044" y="39402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542394" y="44599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90989" y="44485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349488" y="33857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349488" y="3385749"/>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403010" y="50689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517288" y="32913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440784" y="35910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77000" y="26670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E993460C-5161-B8DB-FF7A-C8ED37901BE3}"/>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5F01A303-F864-B277-A98F-AD7DA4E504AE}"/>
              </a:ext>
            </a:extLst>
          </p:cNvPr>
          <p:cNvSpPr>
            <a:spLocks noGrp="1"/>
          </p:cNvSpPr>
          <p:nvPr>
            <p:ph type="sldNum" sz="quarter" idx="11"/>
          </p:nvPr>
        </p:nvSpPr>
        <p:spPr/>
        <p:txBody>
          <a:bodyPr/>
          <a:lstStyle/>
          <a:p>
            <a:fld id="{009375D7-070A-4959-9224-FB5E66F2B1B3}" type="slidenum">
              <a:rPr lang="en-AU" smtClean="0"/>
              <a:pPr/>
              <a:t>64</a:t>
            </a:fld>
            <a:endParaRPr lang="en-AU" dirty="0"/>
          </a:p>
        </p:txBody>
      </p:sp>
    </p:spTree>
    <p:extLst>
      <p:ext uri="{BB962C8B-B14F-4D97-AF65-F5344CB8AC3E}">
        <p14:creationId xmlns:p14="http://schemas.microsoft.com/office/powerpoint/2010/main" val="895870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3047802" y="22351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611091"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86033"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235918" y="48664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611091" y="40125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86033" y="40125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611091" y="23048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235918" y="23048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2022495" y="50715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818882" y="26294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816793" y="44227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816793" y="27149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97437" y="50689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667908" y="44000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2022495" y="25312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430131" y="27149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2022495" y="42398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306291" y="58132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94751" y="23608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658640" y="48842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648755" y="40445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631388" y="23316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2070044" y="50689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538987" y="40529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529369" y="48842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78820" y="49063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2070044" y="39402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542394" y="44599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90989" y="44485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349488" y="33857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349488" y="3385749"/>
                <a:ext cx="646331" cy="389979"/>
              </a:xfrm>
              <a:prstGeom prst="rect">
                <a:avLst/>
              </a:prstGeom>
              <a:blipFill>
                <a:blip r:embed="rId3"/>
                <a:stretch>
                  <a:fillRect b="-625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403010" y="50689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517288" y="32913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440784" y="35910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77000" y="26670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FF000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341F7CD8-C2F2-F932-5335-C56A9CEA06DF}"/>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C37FBD8E-3D66-1A4F-6611-0961763B9810}"/>
              </a:ext>
            </a:extLst>
          </p:cNvPr>
          <p:cNvSpPr>
            <a:spLocks noGrp="1"/>
          </p:cNvSpPr>
          <p:nvPr>
            <p:ph type="sldNum" sz="quarter" idx="11"/>
          </p:nvPr>
        </p:nvSpPr>
        <p:spPr/>
        <p:txBody>
          <a:bodyPr/>
          <a:lstStyle/>
          <a:p>
            <a:fld id="{009375D7-070A-4959-9224-FB5E66F2B1B3}" type="slidenum">
              <a:rPr lang="en-AU" smtClean="0"/>
              <a:pPr/>
              <a:t>65</a:t>
            </a:fld>
            <a:endParaRPr lang="en-AU" dirty="0"/>
          </a:p>
        </p:txBody>
      </p:sp>
    </p:spTree>
    <p:extLst>
      <p:ext uri="{BB962C8B-B14F-4D97-AF65-F5344CB8AC3E}">
        <p14:creationId xmlns:p14="http://schemas.microsoft.com/office/powerpoint/2010/main" val="3122197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E59F82D0-CD03-648D-736B-3FA6F17FBA04}"/>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9FF51DB4-CB31-718B-CD05-2634DAE52E80}"/>
              </a:ext>
            </a:extLst>
          </p:cNvPr>
          <p:cNvSpPr>
            <a:spLocks noGrp="1"/>
          </p:cNvSpPr>
          <p:nvPr>
            <p:ph type="sldNum" sz="quarter" idx="11"/>
          </p:nvPr>
        </p:nvSpPr>
        <p:spPr/>
        <p:txBody>
          <a:bodyPr/>
          <a:lstStyle/>
          <a:p>
            <a:fld id="{009375D7-070A-4959-9224-FB5E66F2B1B3}" type="slidenum">
              <a:rPr lang="en-AU" smtClean="0"/>
              <a:pPr/>
              <a:t>66</a:t>
            </a:fld>
            <a:endParaRPr lang="en-AU" dirty="0"/>
          </a:p>
        </p:txBody>
      </p:sp>
    </p:spTree>
    <p:extLst>
      <p:ext uri="{BB962C8B-B14F-4D97-AF65-F5344CB8AC3E}">
        <p14:creationId xmlns:p14="http://schemas.microsoft.com/office/powerpoint/2010/main" val="1730600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8C50E2FA-36E2-3B89-6F68-A44BD0DFED74}"/>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42F5B987-65FE-74B3-9101-B411B8264C91}"/>
              </a:ext>
            </a:extLst>
          </p:cNvPr>
          <p:cNvSpPr>
            <a:spLocks noGrp="1"/>
          </p:cNvSpPr>
          <p:nvPr>
            <p:ph type="sldNum" sz="quarter" idx="11"/>
          </p:nvPr>
        </p:nvSpPr>
        <p:spPr/>
        <p:txBody>
          <a:bodyPr/>
          <a:lstStyle/>
          <a:p>
            <a:fld id="{009375D7-070A-4959-9224-FB5E66F2B1B3}" type="slidenum">
              <a:rPr lang="en-AU" smtClean="0"/>
              <a:pPr/>
              <a:t>67</a:t>
            </a:fld>
            <a:endParaRPr lang="en-AU" dirty="0"/>
          </a:p>
        </p:txBody>
      </p:sp>
    </p:spTree>
    <p:extLst>
      <p:ext uri="{BB962C8B-B14F-4D97-AF65-F5344CB8AC3E}">
        <p14:creationId xmlns:p14="http://schemas.microsoft.com/office/powerpoint/2010/main" val="3409018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AC28298C-3266-BD59-D7C2-07270B1AFB0A}"/>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3EBDC825-CE14-AB11-8924-DFA442950BD3}"/>
              </a:ext>
            </a:extLst>
          </p:cNvPr>
          <p:cNvSpPr>
            <a:spLocks noGrp="1"/>
          </p:cNvSpPr>
          <p:nvPr>
            <p:ph type="sldNum" sz="quarter" idx="11"/>
          </p:nvPr>
        </p:nvSpPr>
        <p:spPr/>
        <p:txBody>
          <a:bodyPr/>
          <a:lstStyle/>
          <a:p>
            <a:fld id="{009375D7-070A-4959-9224-FB5E66F2B1B3}" type="slidenum">
              <a:rPr lang="en-AU" smtClean="0"/>
              <a:pPr/>
              <a:t>68</a:t>
            </a:fld>
            <a:endParaRPr lang="en-AU" dirty="0"/>
          </a:p>
        </p:txBody>
      </p:sp>
    </p:spTree>
    <p:extLst>
      <p:ext uri="{BB962C8B-B14F-4D97-AF65-F5344CB8AC3E}">
        <p14:creationId xmlns:p14="http://schemas.microsoft.com/office/powerpoint/2010/main" val="218261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CD069C26-563E-7D7C-B88A-AA0932CF0C7A}"/>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E40712FA-9EA0-64EF-C1D1-355C42B9A543}"/>
              </a:ext>
            </a:extLst>
          </p:cNvPr>
          <p:cNvSpPr>
            <a:spLocks noGrp="1"/>
          </p:cNvSpPr>
          <p:nvPr>
            <p:ph type="sldNum" sz="quarter" idx="11"/>
          </p:nvPr>
        </p:nvSpPr>
        <p:spPr/>
        <p:txBody>
          <a:bodyPr/>
          <a:lstStyle/>
          <a:p>
            <a:fld id="{009375D7-070A-4959-9224-FB5E66F2B1B3}" type="slidenum">
              <a:rPr lang="en-AU" smtClean="0"/>
              <a:pPr/>
              <a:t>69</a:t>
            </a:fld>
            <a:endParaRPr lang="en-AU" dirty="0"/>
          </a:p>
        </p:txBody>
      </p:sp>
    </p:spTree>
    <p:extLst>
      <p:ext uri="{BB962C8B-B14F-4D97-AF65-F5344CB8AC3E}">
        <p14:creationId xmlns:p14="http://schemas.microsoft.com/office/powerpoint/2010/main" val="3870136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75" name="Picture 19"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a:buNone/>
            </a:pPr>
            <a:r>
              <a:rPr lang="en-CA" dirty="0"/>
              <a:t>Pop A and push B, C, E. </a:t>
            </a:r>
          </a:p>
          <a:p>
            <a:pPr marL="357188" indent="-357188"/>
            <a:r>
              <a:rPr lang="en-CA" dirty="0"/>
              <a:t>	</a:t>
            </a:r>
          </a:p>
          <a:p>
            <a:pPr marL="1800" lvl="1" indent="0">
              <a:buNone/>
            </a:pPr>
            <a:r>
              <a:rPr lang="en-CA" dirty="0"/>
              <a:t>			</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154C13D7-5712-41F2-8697-D3181ECCC7FA}"/>
              </a:ext>
            </a:extLst>
          </p:cNvPr>
          <p:cNvSpPr txBox="1"/>
          <p:nvPr/>
        </p:nvSpPr>
        <p:spPr>
          <a:xfrm>
            <a:off x="1273781" y="3001312"/>
            <a:ext cx="2743200" cy="1477328"/>
          </a:xfrm>
          <a:prstGeom prst="rect">
            <a:avLst/>
          </a:prstGeom>
          <a:noFill/>
        </p:spPr>
        <p:txBody>
          <a:bodyPr wrap="square" rtlCol="0">
            <a:spAutoFit/>
          </a:bodyPr>
          <a:lstStyle/>
          <a:p>
            <a:r>
              <a:rPr lang="en-US" dirty="0"/>
              <a:t>Parents of visited vertices:</a:t>
            </a:r>
          </a:p>
          <a:p>
            <a:r>
              <a:rPr lang="en-US" dirty="0"/>
              <a:t>B: A</a:t>
            </a:r>
          </a:p>
          <a:p>
            <a:r>
              <a:rPr lang="en-US" dirty="0"/>
              <a:t>C: A</a:t>
            </a:r>
          </a:p>
          <a:p>
            <a:r>
              <a:rPr lang="en-US" dirty="0"/>
              <a:t>E: A</a:t>
            </a:r>
          </a:p>
          <a:p>
            <a:endParaRPr lang="en-US" dirty="0"/>
          </a:p>
        </p:txBody>
      </p:sp>
      <p:sp>
        <p:nvSpPr>
          <p:cNvPr id="6" name="Footer Placeholder 5">
            <a:extLst>
              <a:ext uri="{FF2B5EF4-FFF2-40B4-BE49-F238E27FC236}">
                <a16:creationId xmlns:a16="http://schemas.microsoft.com/office/drawing/2014/main" id="{550D5B9C-F361-E8F8-28B3-15FE6E0B41E3}"/>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14077AF-D235-63F7-094D-6EAF82A0D7DE}"/>
              </a:ext>
            </a:extLst>
          </p:cNvPr>
          <p:cNvSpPr>
            <a:spLocks noGrp="1"/>
          </p:cNvSpPr>
          <p:nvPr>
            <p:ph type="sldNum" sz="quarter" idx="11"/>
          </p:nvPr>
        </p:nvSpPr>
        <p:spPr/>
        <p:txBody>
          <a:bodyPr/>
          <a:lstStyle/>
          <a:p>
            <a:fld id="{009375D7-070A-4959-9224-FB5E66F2B1B3}" type="slidenum">
              <a:rPr lang="en-AU" smtClean="0"/>
              <a:pPr/>
              <a:t>7</a:t>
            </a:fld>
            <a:endParaRPr lang="en-AU" dirty="0"/>
          </a:p>
        </p:txBody>
      </p:sp>
    </p:spTree>
    <p:extLst>
      <p:ext uri="{BB962C8B-B14F-4D97-AF65-F5344CB8AC3E}">
        <p14:creationId xmlns:p14="http://schemas.microsoft.com/office/powerpoint/2010/main" val="441990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F0024758-5758-4DCF-A378-69B9323FB89A}"/>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4F7CFF94-BB6C-F230-09B6-D6C5A1D2A47B}"/>
              </a:ext>
            </a:extLst>
          </p:cNvPr>
          <p:cNvSpPr>
            <a:spLocks noGrp="1"/>
          </p:cNvSpPr>
          <p:nvPr>
            <p:ph type="sldNum" sz="quarter" idx="11"/>
          </p:nvPr>
        </p:nvSpPr>
        <p:spPr/>
        <p:txBody>
          <a:bodyPr/>
          <a:lstStyle/>
          <a:p>
            <a:fld id="{009375D7-070A-4959-9224-FB5E66F2B1B3}" type="slidenum">
              <a:rPr lang="en-AU" smtClean="0"/>
              <a:pPr/>
              <a:t>70</a:t>
            </a:fld>
            <a:endParaRPr lang="en-AU" dirty="0"/>
          </a:p>
        </p:txBody>
      </p:sp>
    </p:spTree>
    <p:extLst>
      <p:ext uri="{BB962C8B-B14F-4D97-AF65-F5344CB8AC3E}">
        <p14:creationId xmlns:p14="http://schemas.microsoft.com/office/powerpoint/2010/main" val="1562177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zh-CN" sz="1800" b="0" i="0" kern="1200" dirty="0">
                          <a:solidFill>
                            <a:srgbClr val="7030A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6142A5B1-2400-3575-42E2-B9397CB96F87}"/>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0F5A8615-1302-58C7-6084-01B667998BA5}"/>
              </a:ext>
            </a:extLst>
          </p:cNvPr>
          <p:cNvSpPr>
            <a:spLocks noGrp="1"/>
          </p:cNvSpPr>
          <p:nvPr>
            <p:ph type="sldNum" sz="quarter" idx="11"/>
          </p:nvPr>
        </p:nvSpPr>
        <p:spPr/>
        <p:txBody>
          <a:bodyPr/>
          <a:lstStyle/>
          <a:p>
            <a:fld id="{009375D7-070A-4959-9224-FB5E66F2B1B3}" type="slidenum">
              <a:rPr lang="en-AU" smtClean="0"/>
              <a:pPr/>
              <a:t>71</a:t>
            </a:fld>
            <a:endParaRPr lang="en-AU" dirty="0"/>
          </a:p>
        </p:txBody>
      </p:sp>
    </p:spTree>
    <p:extLst>
      <p:ext uri="{BB962C8B-B14F-4D97-AF65-F5344CB8AC3E}">
        <p14:creationId xmlns:p14="http://schemas.microsoft.com/office/powerpoint/2010/main" val="2541855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chemeClr val="tx1"/>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tx1"/>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04B0FBF0-1025-B1B7-1A8A-4E695CB76EF2}"/>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A1EA16AE-9D52-6B1F-D973-7F0BF58AF002}"/>
              </a:ext>
            </a:extLst>
          </p:cNvPr>
          <p:cNvSpPr>
            <a:spLocks noGrp="1"/>
          </p:cNvSpPr>
          <p:nvPr>
            <p:ph type="sldNum" sz="quarter" idx="11"/>
          </p:nvPr>
        </p:nvSpPr>
        <p:spPr/>
        <p:txBody>
          <a:bodyPr/>
          <a:lstStyle/>
          <a:p>
            <a:fld id="{009375D7-070A-4959-9224-FB5E66F2B1B3}" type="slidenum">
              <a:rPr lang="en-AU" smtClean="0"/>
              <a:pPr/>
              <a:t>72</a:t>
            </a:fld>
            <a:endParaRPr lang="en-AU" dirty="0"/>
          </a:p>
        </p:txBody>
      </p:sp>
    </p:spTree>
    <p:extLst>
      <p:ext uri="{BB962C8B-B14F-4D97-AF65-F5344CB8AC3E}">
        <p14:creationId xmlns:p14="http://schemas.microsoft.com/office/powerpoint/2010/main" val="3759872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42568"/>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CA" sz="1800" b="0" i="0" kern="1200" dirty="0">
                          <a:solidFill>
                            <a:srgbClr val="7030A0"/>
                          </a:solidFill>
                          <a:effectLst/>
                          <a:latin typeface="Times New Roman" panose="02020603050405020304" pitchFamily="18" charset="0"/>
                          <a:ea typeface="+mn-ea"/>
                          <a:cs typeface="Times New Roman" panose="02020603050405020304" pitchFamily="18" charset="0"/>
                        </a:rPr>
                        <a:t>∞</a:t>
                      </a:r>
                      <a:endParaRPr kumimoji="0" 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rgbClr val="7030A0"/>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1E455FA9-F411-6293-7140-378D5700DB47}"/>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28226553-7FAF-332D-7E34-B735B6B65E83}"/>
              </a:ext>
            </a:extLst>
          </p:cNvPr>
          <p:cNvSpPr>
            <a:spLocks noGrp="1"/>
          </p:cNvSpPr>
          <p:nvPr>
            <p:ph type="sldNum" sz="quarter" idx="11"/>
          </p:nvPr>
        </p:nvSpPr>
        <p:spPr/>
        <p:txBody>
          <a:bodyPr/>
          <a:lstStyle/>
          <a:p>
            <a:fld id="{009375D7-070A-4959-9224-FB5E66F2B1B3}" type="slidenum">
              <a:rPr lang="en-AU" smtClean="0"/>
              <a:pPr/>
              <a:t>73</a:t>
            </a:fld>
            <a:endParaRPr lang="en-AU" dirty="0"/>
          </a:p>
        </p:txBody>
      </p:sp>
    </p:spTree>
    <p:extLst>
      <p:ext uri="{BB962C8B-B14F-4D97-AF65-F5344CB8AC3E}">
        <p14:creationId xmlns:p14="http://schemas.microsoft.com/office/powerpoint/2010/main" val="3074038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rgbClr val="7030A0"/>
                                  </a:solidFill>
                                  <a:latin typeface="Cambria Math" panose="02040503050406030204" pitchFamily="18" charset="0"/>
                                </a:rPr>
                                <m:t>2√2</m:t>
                              </m:r>
                            </m:oMath>
                          </a14:m>
                          <a:endParaRPr lang="en-US" dirty="0"/>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1308460477"/>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2086E6C6-F9C9-9C6A-94CE-114B11A0E3C0}"/>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E3395578-5565-CA3C-8773-E1EA5896FE6E}"/>
              </a:ext>
            </a:extLst>
          </p:cNvPr>
          <p:cNvSpPr>
            <a:spLocks noGrp="1"/>
          </p:cNvSpPr>
          <p:nvPr>
            <p:ph type="sldNum" sz="quarter" idx="11"/>
          </p:nvPr>
        </p:nvSpPr>
        <p:spPr/>
        <p:txBody>
          <a:bodyPr/>
          <a:lstStyle/>
          <a:p>
            <a:fld id="{009375D7-070A-4959-9224-FB5E66F2B1B3}" type="slidenum">
              <a:rPr lang="en-AU" smtClean="0"/>
              <a:pPr/>
              <a:t>74</a:t>
            </a:fld>
            <a:endParaRPr lang="en-AU" dirty="0"/>
          </a:p>
        </p:txBody>
      </p:sp>
    </p:spTree>
    <p:extLst>
      <p:ext uri="{BB962C8B-B14F-4D97-AF65-F5344CB8AC3E}">
        <p14:creationId xmlns:p14="http://schemas.microsoft.com/office/powerpoint/2010/main" val="3904946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chemeClr val="tx1"/>
                                  </a:solidFill>
                                  <a:latin typeface="Cambria Math" panose="02040503050406030204" pitchFamily="18" charset="0"/>
                                </a:rPr>
                                <m:t>2√2</m:t>
                              </m:r>
                            </m:oMath>
                          </a14:m>
                          <a:endParaRPr lang="en-US" dirty="0">
                            <a:solidFill>
                              <a:schemeClr val="tx1"/>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889060151"/>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0B39EFF4-ECE1-B69C-5413-35F8717AB2C6}"/>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417DE4FA-A390-52AF-2B25-4C73967C910B}"/>
              </a:ext>
            </a:extLst>
          </p:cNvPr>
          <p:cNvSpPr>
            <a:spLocks noGrp="1"/>
          </p:cNvSpPr>
          <p:nvPr>
            <p:ph type="sldNum" sz="quarter" idx="11"/>
          </p:nvPr>
        </p:nvSpPr>
        <p:spPr/>
        <p:txBody>
          <a:bodyPr/>
          <a:lstStyle/>
          <a:p>
            <a:fld id="{009375D7-070A-4959-9224-FB5E66F2B1B3}" type="slidenum">
              <a:rPr lang="en-AU" smtClean="0"/>
              <a:pPr/>
              <a:t>75</a:t>
            </a:fld>
            <a:endParaRPr lang="en-AU" dirty="0"/>
          </a:p>
        </p:txBody>
      </p:sp>
    </p:spTree>
    <p:extLst>
      <p:ext uri="{BB962C8B-B14F-4D97-AF65-F5344CB8AC3E}">
        <p14:creationId xmlns:p14="http://schemas.microsoft.com/office/powerpoint/2010/main" val="2991706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rgbClr val="7030A0"/>
                                  </a:solidFill>
                                  <a:latin typeface="Cambria Math" panose="02040503050406030204" pitchFamily="18" charset="0"/>
                                </a:rPr>
                                <m:t>2√2</m:t>
                              </m:r>
                            </m:oMath>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412125668"/>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53D80BAE-5D6B-5920-FCC2-9F6D49F0C77F}"/>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D41E83A9-1B58-775D-6698-0AF9ED60B028}"/>
              </a:ext>
            </a:extLst>
          </p:cNvPr>
          <p:cNvSpPr>
            <a:spLocks noGrp="1"/>
          </p:cNvSpPr>
          <p:nvPr>
            <p:ph type="sldNum" sz="quarter" idx="11"/>
          </p:nvPr>
        </p:nvSpPr>
        <p:spPr/>
        <p:txBody>
          <a:bodyPr/>
          <a:lstStyle/>
          <a:p>
            <a:fld id="{009375D7-070A-4959-9224-FB5E66F2B1B3}" type="slidenum">
              <a:rPr lang="en-AU" smtClean="0"/>
              <a:pPr/>
              <a:t>76</a:t>
            </a:fld>
            <a:endParaRPr lang="en-AU" dirty="0"/>
          </a:p>
        </p:txBody>
      </p:sp>
    </p:spTree>
    <p:extLst>
      <p:ext uri="{BB962C8B-B14F-4D97-AF65-F5344CB8AC3E}">
        <p14:creationId xmlns:p14="http://schemas.microsoft.com/office/powerpoint/2010/main" val="289272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chemeClr val="tx1"/>
                                  </a:solidFill>
                                  <a:latin typeface="Cambria Math" panose="02040503050406030204" pitchFamily="18" charset="0"/>
                                </a:rPr>
                                <m:t>2√2</m:t>
                              </m:r>
                            </m:oMath>
                          </a14:m>
                          <a:endParaRPr lang="en-US" dirty="0">
                            <a:solidFill>
                              <a:schemeClr val="tx1"/>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573942069"/>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E6148184-F9E0-F577-18F0-25F076DC738F}"/>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98286D70-A7BE-18F5-9BE5-8D4216C2D844}"/>
              </a:ext>
            </a:extLst>
          </p:cNvPr>
          <p:cNvSpPr>
            <a:spLocks noGrp="1"/>
          </p:cNvSpPr>
          <p:nvPr>
            <p:ph type="sldNum" sz="quarter" idx="11"/>
          </p:nvPr>
        </p:nvSpPr>
        <p:spPr/>
        <p:txBody>
          <a:bodyPr/>
          <a:lstStyle/>
          <a:p>
            <a:fld id="{009375D7-070A-4959-9224-FB5E66F2B1B3}" type="slidenum">
              <a:rPr lang="en-AU" smtClean="0"/>
              <a:pPr/>
              <a:t>77</a:t>
            </a:fld>
            <a:endParaRPr lang="en-AU" dirty="0"/>
          </a:p>
        </p:txBody>
      </p:sp>
    </p:spTree>
    <p:extLst>
      <p:ext uri="{BB962C8B-B14F-4D97-AF65-F5344CB8AC3E}">
        <p14:creationId xmlns:p14="http://schemas.microsoft.com/office/powerpoint/2010/main" val="2930616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rgbClr val="7030A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rgbClr val="7030A0"/>
                                  </a:solidFill>
                                  <a:latin typeface="Cambria Math" panose="02040503050406030204" pitchFamily="18" charset="0"/>
                                </a:rPr>
                                <m:t>2√2</m:t>
                              </m:r>
                            </m:oMath>
                          </a14:m>
                          <a:endParaRPr lang="en-US" dirty="0">
                            <a:solidFill>
                              <a:srgbClr val="7030A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3618431191"/>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F</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7030A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7030A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E7B1E445-C407-329B-4589-7EF8CCF2DB57}"/>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F4913F88-936F-DBB7-9F59-BB674891BA4E}"/>
              </a:ext>
            </a:extLst>
          </p:cNvPr>
          <p:cNvSpPr>
            <a:spLocks noGrp="1"/>
          </p:cNvSpPr>
          <p:nvPr>
            <p:ph type="sldNum" sz="quarter" idx="11"/>
          </p:nvPr>
        </p:nvSpPr>
        <p:spPr/>
        <p:txBody>
          <a:bodyPr/>
          <a:lstStyle/>
          <a:p>
            <a:fld id="{009375D7-070A-4959-9224-FB5E66F2B1B3}" type="slidenum">
              <a:rPr lang="en-AU" smtClean="0"/>
              <a:pPr/>
              <a:t>78</a:t>
            </a:fld>
            <a:endParaRPr lang="en-AU" dirty="0"/>
          </a:p>
        </p:txBody>
      </p:sp>
    </p:spTree>
    <p:extLst>
      <p:ext uri="{BB962C8B-B14F-4D97-AF65-F5344CB8AC3E}">
        <p14:creationId xmlns:p14="http://schemas.microsoft.com/office/powerpoint/2010/main" val="1975448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5C5D0C9C-422F-44C4-B54D-E9A6DCCF77A3}"/>
              </a:ext>
            </a:extLst>
          </p:cNvPr>
          <p:cNvSpPr txBox="1"/>
          <p:nvPr/>
        </p:nvSpPr>
        <p:spPr>
          <a:xfrm>
            <a:off x="2971602" y="2158968"/>
            <a:ext cx="301686" cy="369332"/>
          </a:xfrm>
          <a:prstGeom prst="rect">
            <a:avLst/>
          </a:prstGeom>
          <a:noFill/>
        </p:spPr>
        <p:txBody>
          <a:bodyPr wrap="none" rtlCol="0">
            <a:spAutoFit/>
          </a:bodyPr>
          <a:lstStyle/>
          <a:p>
            <a:r>
              <a:rPr lang="en-US" dirty="0"/>
              <a:t>3</a:t>
            </a:r>
          </a:p>
        </p:txBody>
      </p:sp>
      <p:sp>
        <p:nvSpPr>
          <p:cNvPr id="4" name="object 20">
            <a:extLst>
              <a:ext uri="{FF2B5EF4-FFF2-40B4-BE49-F238E27FC236}">
                <a16:creationId xmlns:a16="http://schemas.microsoft.com/office/drawing/2014/main" id="{B000C625-0E64-4B26-91B3-FF1F95977E02}"/>
              </a:ext>
            </a:extLst>
          </p:cNvPr>
          <p:cNvSpPr/>
          <p:nvPr/>
        </p:nvSpPr>
        <p:spPr>
          <a:xfrm>
            <a:off x="1534891"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dirty="0"/>
          </a:p>
        </p:txBody>
      </p:sp>
      <p:sp>
        <p:nvSpPr>
          <p:cNvPr id="6" name="object 20">
            <a:extLst>
              <a:ext uri="{FF2B5EF4-FFF2-40B4-BE49-F238E27FC236}">
                <a16:creationId xmlns:a16="http://schemas.microsoft.com/office/drawing/2014/main" id="{AE1251D7-2A1A-42BD-B568-9413746A7164}"/>
              </a:ext>
            </a:extLst>
          </p:cNvPr>
          <p:cNvSpPr/>
          <p:nvPr/>
        </p:nvSpPr>
        <p:spPr>
          <a:xfrm>
            <a:off x="2409833"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7" name="object 20">
            <a:extLst>
              <a:ext uri="{FF2B5EF4-FFF2-40B4-BE49-F238E27FC236}">
                <a16:creationId xmlns:a16="http://schemas.microsoft.com/office/drawing/2014/main" id="{607AB055-8A5F-4C32-917D-CD63A95A25BC}"/>
              </a:ext>
            </a:extLst>
          </p:cNvPr>
          <p:cNvSpPr/>
          <p:nvPr/>
        </p:nvSpPr>
        <p:spPr>
          <a:xfrm>
            <a:off x="4159718" y="4790283"/>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8" name="object 20">
            <a:extLst>
              <a:ext uri="{FF2B5EF4-FFF2-40B4-BE49-F238E27FC236}">
                <a16:creationId xmlns:a16="http://schemas.microsoft.com/office/drawing/2014/main" id="{EB4AB9F1-B8D9-4EED-9839-69BC838C16D6}"/>
              </a:ext>
            </a:extLst>
          </p:cNvPr>
          <p:cNvSpPr/>
          <p:nvPr/>
        </p:nvSpPr>
        <p:spPr>
          <a:xfrm>
            <a:off x="1534891"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0" name="object 20">
            <a:extLst>
              <a:ext uri="{FF2B5EF4-FFF2-40B4-BE49-F238E27FC236}">
                <a16:creationId xmlns:a16="http://schemas.microsoft.com/office/drawing/2014/main" id="{EF94C16D-3E53-4C60-8EE1-7FFEA625B1B5}"/>
              </a:ext>
            </a:extLst>
          </p:cNvPr>
          <p:cNvSpPr/>
          <p:nvPr/>
        </p:nvSpPr>
        <p:spPr>
          <a:xfrm>
            <a:off x="2409833" y="393639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6" name="object 20">
            <a:extLst>
              <a:ext uri="{FF2B5EF4-FFF2-40B4-BE49-F238E27FC236}">
                <a16:creationId xmlns:a16="http://schemas.microsoft.com/office/drawing/2014/main" id="{D74D1E5B-CEFC-457D-9859-4E7439AB353B}"/>
              </a:ext>
            </a:extLst>
          </p:cNvPr>
          <p:cNvSpPr/>
          <p:nvPr/>
        </p:nvSpPr>
        <p:spPr>
          <a:xfrm>
            <a:off x="1534891"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8B35624-6497-4F14-962D-469D58336AB9}"/>
              </a:ext>
            </a:extLst>
          </p:cNvPr>
          <p:cNvSpPr/>
          <p:nvPr/>
        </p:nvSpPr>
        <p:spPr>
          <a:xfrm>
            <a:off x="4159718" y="2228629"/>
            <a:ext cx="411404" cy="410146"/>
          </a:xfrm>
          <a:custGeom>
            <a:avLst/>
            <a:gdLst/>
            <a:ahLst/>
            <a:cxnLst/>
            <a:rect l="l" t="t" r="r" b="b"/>
            <a:pathLst>
              <a:path w="622935" h="621029">
                <a:moveTo>
                  <a:pt x="622347" y="310426"/>
                </a:moveTo>
                <a:lnTo>
                  <a:pt x="618973" y="264584"/>
                </a:lnTo>
                <a:lnTo>
                  <a:pt x="609173" y="220820"/>
                </a:lnTo>
                <a:lnTo>
                  <a:pt x="593427" y="179616"/>
                </a:lnTo>
                <a:lnTo>
                  <a:pt x="572216" y="141455"/>
                </a:lnTo>
                <a:lnTo>
                  <a:pt x="546023" y="106818"/>
                </a:lnTo>
                <a:lnTo>
                  <a:pt x="515328" y="76187"/>
                </a:lnTo>
                <a:lnTo>
                  <a:pt x="480612" y="50045"/>
                </a:lnTo>
                <a:lnTo>
                  <a:pt x="442358" y="28873"/>
                </a:lnTo>
                <a:lnTo>
                  <a:pt x="401046" y="13154"/>
                </a:lnTo>
                <a:lnTo>
                  <a:pt x="357157" y="3368"/>
                </a:lnTo>
                <a:lnTo>
                  <a:pt x="311173" y="0"/>
                </a:lnTo>
                <a:lnTo>
                  <a:pt x="265190" y="3368"/>
                </a:lnTo>
                <a:lnTo>
                  <a:pt x="221301" y="13154"/>
                </a:lnTo>
                <a:lnTo>
                  <a:pt x="179989" y="28873"/>
                </a:lnTo>
                <a:lnTo>
                  <a:pt x="141734" y="50045"/>
                </a:lnTo>
                <a:lnTo>
                  <a:pt x="107019" y="76187"/>
                </a:lnTo>
                <a:lnTo>
                  <a:pt x="76324" y="106818"/>
                </a:lnTo>
                <a:lnTo>
                  <a:pt x="50131" y="141455"/>
                </a:lnTo>
                <a:lnTo>
                  <a:pt x="28920" y="179616"/>
                </a:lnTo>
                <a:lnTo>
                  <a:pt x="13174" y="220820"/>
                </a:lnTo>
                <a:lnTo>
                  <a:pt x="3373" y="264584"/>
                </a:lnTo>
                <a:lnTo>
                  <a:pt x="0" y="310426"/>
                </a:lnTo>
                <a:lnTo>
                  <a:pt x="3373" y="356320"/>
                </a:lnTo>
                <a:lnTo>
                  <a:pt x="13174" y="400117"/>
                </a:lnTo>
                <a:lnTo>
                  <a:pt x="28920" y="441336"/>
                </a:lnTo>
                <a:lnTo>
                  <a:pt x="50131" y="479499"/>
                </a:lnTo>
                <a:lnTo>
                  <a:pt x="76324" y="514128"/>
                </a:lnTo>
                <a:lnTo>
                  <a:pt x="107019" y="544743"/>
                </a:lnTo>
                <a:lnTo>
                  <a:pt x="141734" y="570866"/>
                </a:lnTo>
                <a:lnTo>
                  <a:pt x="179989" y="592017"/>
                </a:lnTo>
                <a:lnTo>
                  <a:pt x="221301" y="607718"/>
                </a:lnTo>
                <a:lnTo>
                  <a:pt x="265190" y="617489"/>
                </a:lnTo>
                <a:lnTo>
                  <a:pt x="311173" y="620853"/>
                </a:lnTo>
                <a:lnTo>
                  <a:pt x="357157" y="617489"/>
                </a:lnTo>
                <a:lnTo>
                  <a:pt x="401046" y="607718"/>
                </a:lnTo>
                <a:lnTo>
                  <a:pt x="442358" y="592017"/>
                </a:lnTo>
                <a:lnTo>
                  <a:pt x="480612" y="570866"/>
                </a:lnTo>
                <a:lnTo>
                  <a:pt x="515328" y="544743"/>
                </a:lnTo>
                <a:lnTo>
                  <a:pt x="546023" y="514128"/>
                </a:lnTo>
                <a:lnTo>
                  <a:pt x="572216" y="479499"/>
                </a:lnTo>
                <a:lnTo>
                  <a:pt x="593427" y="441336"/>
                </a:lnTo>
                <a:lnTo>
                  <a:pt x="609173" y="400117"/>
                </a:lnTo>
                <a:lnTo>
                  <a:pt x="618973" y="356320"/>
                </a:lnTo>
                <a:lnTo>
                  <a:pt x="622347" y="310426"/>
                </a:lnTo>
                <a:close/>
              </a:path>
            </a:pathLst>
          </a:custGeom>
          <a:ln w="17266">
            <a:solidFill>
              <a:srgbClr val="000000"/>
            </a:solidFill>
          </a:ln>
        </p:spPr>
        <p:txBody>
          <a:bodyPr wrap="square" lIns="0" tIns="0" rIns="0" bIns="0" rtlCol="0"/>
          <a:lstStyle/>
          <a:p>
            <a:endParaRPr/>
          </a:p>
        </p:txBody>
      </p:sp>
      <p:cxnSp>
        <p:nvCxnSpPr>
          <p:cNvPr id="25" name="Straight Arrow Connector 24">
            <a:extLst>
              <a:ext uri="{FF2B5EF4-FFF2-40B4-BE49-F238E27FC236}">
                <a16:creationId xmlns:a16="http://schemas.microsoft.com/office/drawing/2014/main" id="{46A867E9-A848-44F1-B040-D3E7CE0DE514}"/>
              </a:ext>
            </a:extLst>
          </p:cNvPr>
          <p:cNvCxnSpPr>
            <a:cxnSpLocks/>
          </p:cNvCxnSpPr>
          <p:nvPr/>
        </p:nvCxnSpPr>
        <p:spPr>
          <a:xfrm>
            <a:off x="1946295" y="499535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3EF9A32-AAD5-4086-9D5B-E4D4699E665C}"/>
              </a:ext>
            </a:extLst>
          </p:cNvPr>
          <p:cNvCxnSpPr>
            <a:cxnSpLocks/>
          </p:cNvCxnSpPr>
          <p:nvPr/>
        </p:nvCxnSpPr>
        <p:spPr>
          <a:xfrm flipV="1">
            <a:off x="2742682" y="2553289"/>
            <a:ext cx="1417036" cy="1424782"/>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179A208D-57C0-4422-9F84-85653A71D986}"/>
              </a:ext>
            </a:extLst>
          </p:cNvPr>
          <p:cNvCxnSpPr>
            <a:cxnSpLocks/>
          </p:cNvCxnSpPr>
          <p:nvPr/>
        </p:nvCxnSpPr>
        <p:spPr>
          <a:xfrm flipV="1">
            <a:off x="1740593" y="4346545"/>
            <a:ext cx="0" cy="44374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31F25673-852E-4B9C-B065-9B7273D02BFE}"/>
              </a:ext>
            </a:extLst>
          </p:cNvPr>
          <p:cNvCxnSpPr>
            <a:cxnSpLocks/>
          </p:cNvCxnSpPr>
          <p:nvPr/>
        </p:nvCxnSpPr>
        <p:spPr>
          <a:xfrm flipV="1">
            <a:off x="1740593" y="2638776"/>
            <a:ext cx="0" cy="1297623"/>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1694D139-999A-4554-A851-BB468BD17C1F}"/>
              </a:ext>
            </a:extLst>
          </p:cNvPr>
          <p:cNvCxnSpPr>
            <a:cxnSpLocks/>
          </p:cNvCxnSpPr>
          <p:nvPr/>
        </p:nvCxnSpPr>
        <p:spPr>
          <a:xfrm>
            <a:off x="2821237" y="4992707"/>
            <a:ext cx="1338481" cy="26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73C5FC0-F708-40E8-9B1F-208F6B2B4E8E}"/>
              </a:ext>
            </a:extLst>
          </p:cNvPr>
          <p:cNvCxnSpPr>
            <a:cxnSpLocks/>
          </p:cNvCxnSpPr>
          <p:nvPr/>
        </p:nvCxnSpPr>
        <p:spPr>
          <a:xfrm flipV="1">
            <a:off x="2591708" y="4323833"/>
            <a:ext cx="0" cy="466451"/>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9F9891E-A745-470B-BFF1-D45DFBC3D5B1}"/>
              </a:ext>
            </a:extLst>
          </p:cNvPr>
          <p:cNvCxnSpPr>
            <a:cxnSpLocks/>
          </p:cNvCxnSpPr>
          <p:nvPr/>
        </p:nvCxnSpPr>
        <p:spPr>
          <a:xfrm>
            <a:off x="1946295" y="2455005"/>
            <a:ext cx="2213423"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1E969B38-FA0F-4777-8A82-5386C624B575}"/>
              </a:ext>
            </a:extLst>
          </p:cNvPr>
          <p:cNvCxnSpPr>
            <a:cxnSpLocks/>
          </p:cNvCxnSpPr>
          <p:nvPr/>
        </p:nvCxnSpPr>
        <p:spPr>
          <a:xfrm flipH="1" flipV="1">
            <a:off x="4353931" y="2638775"/>
            <a:ext cx="11489" cy="2151509"/>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EBDF572-6D59-442C-9783-99DAB58E026A}"/>
              </a:ext>
            </a:extLst>
          </p:cNvPr>
          <p:cNvCxnSpPr>
            <a:cxnSpLocks/>
          </p:cNvCxnSpPr>
          <p:nvPr/>
        </p:nvCxnSpPr>
        <p:spPr>
          <a:xfrm>
            <a:off x="1946295" y="4163676"/>
            <a:ext cx="463539" cy="0"/>
          </a:xfrm>
          <a:prstGeom prst="straightConnector1">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89D948A5-D60D-43BC-A049-C33EC0BA2961}"/>
              </a:ext>
            </a:extLst>
          </p:cNvPr>
          <p:cNvSpPr txBox="1"/>
          <p:nvPr/>
        </p:nvSpPr>
        <p:spPr>
          <a:xfrm>
            <a:off x="1230091" y="5737004"/>
            <a:ext cx="184731" cy="369332"/>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4FAA727D-DB4D-42DE-8FF1-DAD6C0EF1DFB}"/>
              </a:ext>
            </a:extLst>
          </p:cNvPr>
          <p:cNvSpPr txBox="1"/>
          <p:nvPr/>
        </p:nvSpPr>
        <p:spPr>
          <a:xfrm>
            <a:off x="4218551" y="2284683"/>
            <a:ext cx="296876" cy="369332"/>
          </a:xfrm>
          <a:prstGeom prst="rect">
            <a:avLst/>
          </a:prstGeom>
          <a:noFill/>
        </p:spPr>
        <p:txBody>
          <a:bodyPr wrap="none" rtlCol="0">
            <a:spAutoFit/>
          </a:bodyPr>
          <a:lstStyle/>
          <a:p>
            <a:r>
              <a:rPr lang="en-US" dirty="0"/>
              <a:t>T</a:t>
            </a:r>
          </a:p>
        </p:txBody>
      </p:sp>
      <p:sp>
        <p:nvSpPr>
          <p:cNvPr id="65" name="TextBox 64">
            <a:extLst>
              <a:ext uri="{FF2B5EF4-FFF2-40B4-BE49-F238E27FC236}">
                <a16:creationId xmlns:a16="http://schemas.microsoft.com/office/drawing/2014/main" id="{AB9E2E10-65C9-498C-82C2-0B52C39F4B5A}"/>
              </a:ext>
            </a:extLst>
          </p:cNvPr>
          <p:cNvSpPr txBox="1"/>
          <p:nvPr/>
        </p:nvSpPr>
        <p:spPr>
          <a:xfrm>
            <a:off x="1582440" y="4808041"/>
            <a:ext cx="290464" cy="369332"/>
          </a:xfrm>
          <a:prstGeom prst="rect">
            <a:avLst/>
          </a:prstGeom>
          <a:noFill/>
        </p:spPr>
        <p:txBody>
          <a:bodyPr wrap="none" rtlCol="0">
            <a:spAutoFit/>
          </a:bodyPr>
          <a:lstStyle/>
          <a:p>
            <a:r>
              <a:rPr lang="en-US" dirty="0"/>
              <a:t>S</a:t>
            </a:r>
          </a:p>
        </p:txBody>
      </p:sp>
      <p:sp>
        <p:nvSpPr>
          <p:cNvPr id="66" name="TextBox 65">
            <a:extLst>
              <a:ext uri="{FF2B5EF4-FFF2-40B4-BE49-F238E27FC236}">
                <a16:creationId xmlns:a16="http://schemas.microsoft.com/office/drawing/2014/main" id="{A73B5323-35E1-4A66-9C3F-D5289647A877}"/>
              </a:ext>
            </a:extLst>
          </p:cNvPr>
          <p:cNvSpPr txBox="1"/>
          <p:nvPr/>
        </p:nvSpPr>
        <p:spPr>
          <a:xfrm>
            <a:off x="1572555" y="3968334"/>
            <a:ext cx="309700" cy="369332"/>
          </a:xfrm>
          <a:prstGeom prst="rect">
            <a:avLst/>
          </a:prstGeom>
          <a:noFill/>
        </p:spPr>
        <p:txBody>
          <a:bodyPr wrap="none" rtlCol="0">
            <a:spAutoFit/>
          </a:bodyPr>
          <a:lstStyle/>
          <a:p>
            <a:r>
              <a:rPr lang="en-US" dirty="0"/>
              <a:t>B</a:t>
            </a:r>
          </a:p>
        </p:txBody>
      </p:sp>
      <p:sp>
        <p:nvSpPr>
          <p:cNvPr id="67" name="TextBox 66">
            <a:extLst>
              <a:ext uri="{FF2B5EF4-FFF2-40B4-BE49-F238E27FC236}">
                <a16:creationId xmlns:a16="http://schemas.microsoft.com/office/drawing/2014/main" id="{B91959CC-92E0-491B-9CEF-10D4E88CA940}"/>
              </a:ext>
            </a:extLst>
          </p:cNvPr>
          <p:cNvSpPr txBox="1"/>
          <p:nvPr/>
        </p:nvSpPr>
        <p:spPr>
          <a:xfrm>
            <a:off x="1555188" y="2255490"/>
            <a:ext cx="317716" cy="369332"/>
          </a:xfrm>
          <a:prstGeom prst="rect">
            <a:avLst/>
          </a:prstGeom>
          <a:noFill/>
        </p:spPr>
        <p:txBody>
          <a:bodyPr wrap="none" rtlCol="0">
            <a:spAutoFit/>
          </a:bodyPr>
          <a:lstStyle/>
          <a:p>
            <a:r>
              <a:rPr lang="en-US" dirty="0"/>
              <a:t>A</a:t>
            </a:r>
          </a:p>
        </p:txBody>
      </p:sp>
      <p:sp>
        <p:nvSpPr>
          <p:cNvPr id="68" name="TextBox 67">
            <a:extLst>
              <a:ext uri="{FF2B5EF4-FFF2-40B4-BE49-F238E27FC236}">
                <a16:creationId xmlns:a16="http://schemas.microsoft.com/office/drawing/2014/main" id="{F2478134-C4CA-42E6-90D0-5AB9962F1053}"/>
              </a:ext>
            </a:extLst>
          </p:cNvPr>
          <p:cNvSpPr txBox="1"/>
          <p:nvPr/>
        </p:nvSpPr>
        <p:spPr>
          <a:xfrm>
            <a:off x="1993844" y="4992707"/>
            <a:ext cx="301686" cy="369332"/>
          </a:xfrm>
          <a:prstGeom prst="rect">
            <a:avLst/>
          </a:prstGeom>
          <a:noFill/>
        </p:spPr>
        <p:txBody>
          <a:bodyPr wrap="none" rtlCol="0">
            <a:spAutoFit/>
          </a:bodyPr>
          <a:lstStyle/>
          <a:p>
            <a:r>
              <a:rPr lang="en-US" dirty="0"/>
              <a:t>1</a:t>
            </a:r>
          </a:p>
        </p:txBody>
      </p:sp>
      <p:sp>
        <p:nvSpPr>
          <p:cNvPr id="69" name="TextBox 68">
            <a:extLst>
              <a:ext uri="{FF2B5EF4-FFF2-40B4-BE49-F238E27FC236}">
                <a16:creationId xmlns:a16="http://schemas.microsoft.com/office/drawing/2014/main" id="{EDC5B382-3A57-4EBF-B05E-424FA1AF0297}"/>
              </a:ext>
            </a:extLst>
          </p:cNvPr>
          <p:cNvSpPr txBox="1"/>
          <p:nvPr/>
        </p:nvSpPr>
        <p:spPr>
          <a:xfrm>
            <a:off x="2462787" y="3976784"/>
            <a:ext cx="308098" cy="369332"/>
          </a:xfrm>
          <a:prstGeom prst="rect">
            <a:avLst/>
          </a:prstGeom>
          <a:noFill/>
        </p:spPr>
        <p:txBody>
          <a:bodyPr wrap="none" rtlCol="0">
            <a:spAutoFit/>
          </a:bodyPr>
          <a:lstStyle/>
          <a:p>
            <a:r>
              <a:rPr lang="en-US" dirty="0"/>
              <a:t>C</a:t>
            </a:r>
          </a:p>
        </p:txBody>
      </p:sp>
      <p:sp>
        <p:nvSpPr>
          <p:cNvPr id="70" name="TextBox 69">
            <a:extLst>
              <a:ext uri="{FF2B5EF4-FFF2-40B4-BE49-F238E27FC236}">
                <a16:creationId xmlns:a16="http://schemas.microsoft.com/office/drawing/2014/main" id="{FEECE0B0-205A-4266-AAED-0A7351E6C213}"/>
              </a:ext>
            </a:extLst>
          </p:cNvPr>
          <p:cNvSpPr txBox="1"/>
          <p:nvPr/>
        </p:nvSpPr>
        <p:spPr>
          <a:xfrm>
            <a:off x="2453169" y="4808041"/>
            <a:ext cx="327334" cy="369332"/>
          </a:xfrm>
          <a:prstGeom prst="rect">
            <a:avLst/>
          </a:prstGeom>
          <a:noFill/>
        </p:spPr>
        <p:txBody>
          <a:bodyPr wrap="none" rtlCol="0">
            <a:spAutoFit/>
          </a:bodyPr>
          <a:lstStyle/>
          <a:p>
            <a:r>
              <a:rPr lang="en-US" dirty="0"/>
              <a:t>D</a:t>
            </a:r>
          </a:p>
        </p:txBody>
      </p:sp>
      <p:sp>
        <p:nvSpPr>
          <p:cNvPr id="71" name="TextBox 70">
            <a:extLst>
              <a:ext uri="{FF2B5EF4-FFF2-40B4-BE49-F238E27FC236}">
                <a16:creationId xmlns:a16="http://schemas.microsoft.com/office/drawing/2014/main" id="{6410A571-25D7-4D93-B1A4-9B83A48EEBA3}"/>
              </a:ext>
            </a:extLst>
          </p:cNvPr>
          <p:cNvSpPr txBox="1"/>
          <p:nvPr/>
        </p:nvSpPr>
        <p:spPr>
          <a:xfrm>
            <a:off x="4202620" y="4830169"/>
            <a:ext cx="296876" cy="369332"/>
          </a:xfrm>
          <a:prstGeom prst="rect">
            <a:avLst/>
          </a:prstGeom>
          <a:noFill/>
        </p:spPr>
        <p:txBody>
          <a:bodyPr wrap="none" rtlCol="0">
            <a:spAutoFit/>
          </a:bodyPr>
          <a:lstStyle/>
          <a:p>
            <a:r>
              <a:rPr lang="en-US" dirty="0"/>
              <a:t>E</a:t>
            </a:r>
          </a:p>
        </p:txBody>
      </p:sp>
      <p:sp>
        <p:nvSpPr>
          <p:cNvPr id="72" name="TextBox 71">
            <a:extLst>
              <a:ext uri="{FF2B5EF4-FFF2-40B4-BE49-F238E27FC236}">
                <a16:creationId xmlns:a16="http://schemas.microsoft.com/office/drawing/2014/main" id="{FCF1CDFD-3F0F-4A88-A265-3A8210E3BEFD}"/>
              </a:ext>
            </a:extLst>
          </p:cNvPr>
          <p:cNvSpPr txBox="1"/>
          <p:nvPr/>
        </p:nvSpPr>
        <p:spPr>
          <a:xfrm>
            <a:off x="1993844" y="3864065"/>
            <a:ext cx="30168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BEC64C8F-D94A-4D99-B83D-D6AD606A1518}"/>
              </a:ext>
            </a:extLst>
          </p:cNvPr>
          <p:cNvSpPr txBox="1"/>
          <p:nvPr/>
        </p:nvSpPr>
        <p:spPr>
          <a:xfrm>
            <a:off x="1466194" y="4383749"/>
            <a:ext cx="301686" cy="369332"/>
          </a:xfrm>
          <a:prstGeom prst="rect">
            <a:avLst/>
          </a:prstGeom>
          <a:noFill/>
        </p:spPr>
        <p:txBody>
          <a:bodyPr wrap="none" rtlCol="0">
            <a:spAutoFit/>
          </a:bodyPr>
          <a:lstStyle>
            <a:defPPr>
              <a:defRPr lang="en-US"/>
            </a:defPPr>
          </a:lstStyle>
          <a:p>
            <a:r>
              <a:rPr lang="en-US" dirty="0"/>
              <a:t>1</a:t>
            </a:r>
          </a:p>
        </p:txBody>
      </p:sp>
      <p:sp>
        <p:nvSpPr>
          <p:cNvPr id="74" name="TextBox 73">
            <a:extLst>
              <a:ext uri="{FF2B5EF4-FFF2-40B4-BE49-F238E27FC236}">
                <a16:creationId xmlns:a16="http://schemas.microsoft.com/office/drawing/2014/main" id="{1D0BB40D-870A-4B2C-A82F-567146D3D71D}"/>
              </a:ext>
            </a:extLst>
          </p:cNvPr>
          <p:cNvSpPr txBox="1"/>
          <p:nvPr/>
        </p:nvSpPr>
        <p:spPr>
          <a:xfrm>
            <a:off x="2614789" y="4372392"/>
            <a:ext cx="301686" cy="369332"/>
          </a:xfrm>
          <a:prstGeom prst="rect">
            <a:avLst/>
          </a:prstGeom>
          <a:noFill/>
        </p:spPr>
        <p:txBody>
          <a:bodyPr wrap="none" rtlCol="0">
            <a:spAutoFit/>
          </a:bodyPr>
          <a:lstStyle/>
          <a:p>
            <a:r>
              <a:rPr lang="en-US" dirty="0"/>
              <a:t>1</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748232-5C36-4ABB-8746-A0217497E72C}"/>
                  </a:ext>
                </a:extLst>
              </p:cNvPr>
              <p:cNvSpPr txBox="1"/>
              <p:nvPr/>
            </p:nvSpPr>
            <p:spPr>
              <a:xfrm>
                <a:off x="3273288" y="3309549"/>
                <a:ext cx="646331"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m:t>
                      </m:r>
                    </m:oMath>
                  </m:oMathPara>
                </a14:m>
                <a:endParaRPr lang="en-US" dirty="0"/>
              </a:p>
            </p:txBody>
          </p:sp>
        </mc:Choice>
        <mc:Fallback xmlns="">
          <p:sp>
            <p:nvSpPr>
              <p:cNvPr id="75" name="TextBox 74">
                <a:extLst>
                  <a:ext uri="{FF2B5EF4-FFF2-40B4-BE49-F238E27FC236}">
                    <a16:creationId xmlns:a16="http://schemas.microsoft.com/office/drawing/2014/main" id="{67748232-5C36-4ABB-8746-A0217497E72C}"/>
                  </a:ext>
                </a:extLst>
              </p:cNvPr>
              <p:cNvSpPr txBox="1">
                <a:spLocks noRot="1" noChangeAspect="1" noMove="1" noResize="1" noEditPoints="1" noAdjustHandles="1" noChangeArrowheads="1" noChangeShapeType="1" noTextEdit="1"/>
              </p:cNvSpPr>
              <p:nvPr/>
            </p:nvSpPr>
            <p:spPr>
              <a:xfrm>
                <a:off x="3273288" y="3309549"/>
                <a:ext cx="646331" cy="389979"/>
              </a:xfrm>
              <a:prstGeom prst="rect">
                <a:avLst/>
              </a:prstGeom>
              <a:blipFill>
                <a:blip r:embed="rId2"/>
                <a:stretch>
                  <a:fillRect b="-4688"/>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6576E01-1145-430D-B84D-285DADE56FCE}"/>
              </a:ext>
            </a:extLst>
          </p:cNvPr>
          <p:cNvSpPr txBox="1"/>
          <p:nvPr/>
        </p:nvSpPr>
        <p:spPr>
          <a:xfrm>
            <a:off x="3326810" y="4992707"/>
            <a:ext cx="327334" cy="369332"/>
          </a:xfrm>
          <a:prstGeom prst="rect">
            <a:avLst/>
          </a:prstGeom>
          <a:noFill/>
        </p:spPr>
        <p:txBody>
          <a:bodyPr wrap="square" rtlCol="0">
            <a:spAutoFit/>
          </a:bodyPr>
          <a:lstStyle/>
          <a:p>
            <a:r>
              <a:rPr lang="en-US" dirty="0"/>
              <a:t>2</a:t>
            </a:r>
          </a:p>
        </p:txBody>
      </p:sp>
      <p:sp>
        <p:nvSpPr>
          <p:cNvPr id="78" name="TextBox 77">
            <a:extLst>
              <a:ext uri="{FF2B5EF4-FFF2-40B4-BE49-F238E27FC236}">
                <a16:creationId xmlns:a16="http://schemas.microsoft.com/office/drawing/2014/main" id="{43DC4387-9654-4CD0-8D0B-6136030AC074}"/>
              </a:ext>
            </a:extLst>
          </p:cNvPr>
          <p:cNvSpPr txBox="1"/>
          <p:nvPr/>
        </p:nvSpPr>
        <p:spPr>
          <a:xfrm>
            <a:off x="1441088" y="3215160"/>
            <a:ext cx="327334" cy="369332"/>
          </a:xfrm>
          <a:prstGeom prst="rect">
            <a:avLst/>
          </a:prstGeom>
          <a:noFill/>
        </p:spPr>
        <p:txBody>
          <a:bodyPr wrap="square" rtlCol="0">
            <a:spAutoFit/>
          </a:bodyPr>
          <a:lstStyle/>
          <a:p>
            <a:r>
              <a:rPr lang="en-US" dirty="0"/>
              <a:t>2</a:t>
            </a:r>
          </a:p>
        </p:txBody>
      </p:sp>
      <p:sp>
        <p:nvSpPr>
          <p:cNvPr id="79" name="TextBox 78">
            <a:extLst>
              <a:ext uri="{FF2B5EF4-FFF2-40B4-BE49-F238E27FC236}">
                <a16:creationId xmlns:a16="http://schemas.microsoft.com/office/drawing/2014/main" id="{BC42DD78-3B1B-4FF9-950C-FBE3F70EAE1C}"/>
              </a:ext>
            </a:extLst>
          </p:cNvPr>
          <p:cNvSpPr txBox="1"/>
          <p:nvPr/>
        </p:nvSpPr>
        <p:spPr>
          <a:xfrm>
            <a:off x="4364584" y="3514862"/>
            <a:ext cx="301686"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2</a:t>
                          </a:r>
                          <a:r>
                            <a:rPr kumimoji="0" lang="en-US" altLang="zh-CN" sz="1800" b="0" i="0" u="none" strike="noStrike" kern="1200"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b="0" i="1" smtClean="0">
                                  <a:solidFill>
                                    <a:srgbClr val="FF0000"/>
                                  </a:solidFill>
                                  <a:latin typeface="Cambria Math" panose="02040503050406030204" pitchFamily="18" charset="0"/>
                                </a:rPr>
                                <m:t>2√2</m:t>
                              </m:r>
                            </m:oMath>
                          </a14:m>
                          <a:endParaRPr lang="en-US" dirty="0">
                            <a:solidFill>
                              <a:srgbClr val="FF0000"/>
                            </a:solidFill>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Choice>
        <mc:Fallback xmlns="">
          <p:graphicFrame>
            <p:nvGraphicFramePr>
              <p:cNvPr id="80" name="Group 43">
                <a:extLst>
                  <a:ext uri="{FF2B5EF4-FFF2-40B4-BE49-F238E27FC236}">
                    <a16:creationId xmlns:a16="http://schemas.microsoft.com/office/drawing/2014/main" id="{2BF6ABE8-C77A-4888-A5F8-749955B1298A}"/>
                  </a:ext>
                </a:extLst>
              </p:cNvPr>
              <p:cNvGraphicFramePr>
                <a:graphicFrameLocks noGrp="1"/>
              </p:cNvGraphicFramePr>
              <p:nvPr>
                <p:extLst>
                  <p:ext uri="{D42A27DB-BD31-4B8C-83A1-F6EECF244321}">
                    <p14:modId xmlns:p14="http://schemas.microsoft.com/office/powerpoint/2010/main" val="1893405119"/>
                  </p:ext>
                </p:extLst>
              </p:nvPr>
            </p:nvGraphicFramePr>
            <p:xfrm>
              <a:off x="6400800" y="2590800"/>
              <a:ext cx="3816424" cy="2257014"/>
            </p:xfrm>
            <a:graphic>
              <a:graphicData uri="http://schemas.openxmlformats.org/drawingml/2006/table">
                <a:tbl>
                  <a:tblPr/>
                  <a:tblGrid>
                    <a:gridCol w="792088">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Vertex</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Visited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Distance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Previous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A</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B</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C</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2</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B</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D</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1</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S</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E</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3</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chemeClr val="bg1">
                                  <a:lumMod val="50000"/>
                                </a:schemeClr>
                              </a:solidFill>
                              <a:effectLst/>
                              <a:latin typeface="Arial" panose="020B0604020202020204" pitchFamily="34" charset="0"/>
                              <a:ea typeface="+mn-ea"/>
                              <a:cs typeface="Arial" panose="020B0604020202020204" pitchFamily="34" charset="0"/>
                            </a:rPr>
                            <a:t>D</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9745043"/>
                      </a:ext>
                    </a:extLst>
                  </a:tr>
                  <a:tr h="2803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Arial" charset="0"/>
                            </a:rPr>
                            <a:t>S</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50000"/>
                                </a:schemeClr>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CA" sz="1800" b="0" i="0" u="none" strike="noStrike" kern="1200" cap="none" normalizeH="0" baseline="0" dirty="0">
                              <a:ln>
                                <a:noFill/>
                              </a:ln>
                              <a:solidFill>
                                <a:schemeClr val="bg1">
                                  <a:lumMod val="50000"/>
                                </a:schemeClr>
                              </a:solidFill>
                              <a:effectLst/>
                              <a:latin typeface="Times New Roman" panose="02020603050405020304" pitchFamily="18" charset="0"/>
                              <a:ea typeface="+mn-ea"/>
                              <a:cs typeface="Times New Roman" panose="02020603050405020304" pitchFamily="18" charset="0"/>
                            </a:rPr>
                            <a:t>0</a:t>
                          </a:r>
                          <a:endParaRPr kumimoji="0" lang="en-US" sz="1800" b="0" i="0" u="none" strike="noStrike" cap="none" normalizeH="0" baseline="0" dirty="0">
                            <a:ln>
                              <a:noFill/>
                            </a:ln>
                            <a:solidFill>
                              <a:schemeClr val="bg1">
                                <a:lumMod val="50000"/>
                              </a:schemeClr>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CA" sz="1800" b="0" i="0" kern="1200" dirty="0">
                              <a:solidFill>
                                <a:schemeClr val="bg1">
                                  <a:lumMod val="50000"/>
                                </a:schemeClr>
                              </a:solidFill>
                              <a:effectLst/>
                              <a:latin typeface="Arial" panose="020B0604020202020204" pitchFamily="34" charset="0"/>
                              <a:ea typeface="+mn-ea"/>
                              <a:cs typeface="Arial" panose="020B0604020202020204" pitchFamily="34" charset="0"/>
                            </a:rPr>
                            <a:t>Ø</a:t>
                          </a:r>
                          <a:endParaRPr kumimoji="0" lang="en-US" sz="1800" b="0" i="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47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Arial"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0000"/>
                              </a:solidFill>
                              <a:effectLst/>
                              <a:latin typeface="Consolas" panose="020B0609020204030204" pitchFamily="49" charset="0"/>
                              <a:cs typeface="Consolas" panose="020B0609020204030204" pitchFamily="49" charset="0"/>
                            </a:rPr>
                            <a:t>T</a:t>
                          </a: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endParaRPr lang="en-US"/>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blipFill>
                          <a:blip r:embed="rId3"/>
                          <a:stretch>
                            <a:fillRect l="-167232" t="-700000" r="-101130" b="-45833"/>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CA" sz="1800" b="0" i="0" u="none" strike="noStrike" kern="1200" cap="none" normalizeH="0" baseline="0" dirty="0">
                              <a:ln>
                                <a:noFill/>
                              </a:ln>
                              <a:solidFill>
                                <a:srgbClr val="FF0000"/>
                              </a:solidFill>
                              <a:effectLst/>
                              <a:latin typeface="Arial" panose="020B0604020202020204" pitchFamily="34" charset="0"/>
                              <a:ea typeface="+mn-ea"/>
                              <a:cs typeface="Arial" panose="020B0604020202020204" pitchFamily="34" charset="0"/>
                            </a:rPr>
                            <a:t>C</a:t>
                          </a:r>
                          <a:endParaRPr kumimoji="0" lang="en-US"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L="0" marR="0" marT="0" marB="0"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sp>
        <p:nvSpPr>
          <p:cNvPr id="82" name="Title 81">
            <a:extLst>
              <a:ext uri="{FF2B5EF4-FFF2-40B4-BE49-F238E27FC236}">
                <a16:creationId xmlns:a16="http://schemas.microsoft.com/office/drawing/2014/main" id="{C9E5825F-7330-41CA-BCA3-B8B101B87F68}"/>
              </a:ext>
            </a:extLst>
          </p:cNvPr>
          <p:cNvSpPr>
            <a:spLocks noGrp="1"/>
          </p:cNvSpPr>
          <p:nvPr>
            <p:ph type="title"/>
          </p:nvPr>
        </p:nvSpPr>
        <p:spPr/>
        <p:txBody>
          <a:bodyPr/>
          <a:lstStyle/>
          <a:p>
            <a:r>
              <a:rPr lang="en-US" altLang="zh-CN" dirty="0"/>
              <a:t>Quick Exercise</a:t>
            </a:r>
            <a:endParaRPr lang="en-US" dirty="0"/>
          </a:p>
        </p:txBody>
      </p:sp>
      <p:sp>
        <p:nvSpPr>
          <p:cNvPr id="5" name="Footer Placeholder 4">
            <a:extLst>
              <a:ext uri="{FF2B5EF4-FFF2-40B4-BE49-F238E27FC236}">
                <a16:creationId xmlns:a16="http://schemas.microsoft.com/office/drawing/2014/main" id="{08AF8A12-6B55-A533-0498-C7E4413542D2}"/>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6C4DAD65-2F4B-1FF8-58FF-E7018480BCC7}"/>
              </a:ext>
            </a:extLst>
          </p:cNvPr>
          <p:cNvSpPr>
            <a:spLocks noGrp="1"/>
          </p:cNvSpPr>
          <p:nvPr>
            <p:ph type="sldNum" sz="quarter" idx="11"/>
          </p:nvPr>
        </p:nvSpPr>
        <p:spPr/>
        <p:txBody>
          <a:bodyPr/>
          <a:lstStyle/>
          <a:p>
            <a:fld id="{009375D7-070A-4959-9224-FB5E66F2B1B3}" type="slidenum">
              <a:rPr lang="en-AU" smtClean="0"/>
              <a:pPr/>
              <a:t>79</a:t>
            </a:fld>
            <a:endParaRPr lang="en-AU" dirty="0"/>
          </a:p>
        </p:txBody>
      </p:sp>
    </p:spTree>
    <p:extLst>
      <p:ext uri="{BB962C8B-B14F-4D97-AF65-F5344CB8AC3E}">
        <p14:creationId xmlns:p14="http://schemas.microsoft.com/office/powerpoint/2010/main" val="199923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9" name="Content Placeholder 2">
            <a:extLst>
              <a:ext uri="{FF2B5EF4-FFF2-40B4-BE49-F238E27FC236}">
                <a16:creationId xmlns:a16="http://schemas.microsoft.com/office/drawing/2014/main" id="{9D4FF826-3CB9-DF42-B570-ADF8F4727FAC}"/>
              </a:ext>
            </a:extLst>
          </p:cNvPr>
          <p:cNvSpPr>
            <a:spLocks noGrp="1"/>
          </p:cNvSpPr>
          <p:nvPr>
            <p:ph idx="1"/>
          </p:nvPr>
        </p:nvSpPr>
        <p:spPr/>
        <p:txBody>
          <a:bodyPr>
            <a:normAutofit/>
          </a:bodyPr>
          <a:lstStyle/>
          <a:p>
            <a:pPr>
              <a:buNone/>
            </a:pPr>
            <a:r>
              <a:rPr lang="en-US" altLang="zh-CN" sz="2000" dirty="0"/>
              <a:t>Pop</a:t>
            </a:r>
            <a:r>
              <a:rPr lang="zh-CN" altLang="en-US" sz="2000" dirty="0"/>
              <a:t> </a:t>
            </a:r>
            <a:r>
              <a:rPr lang="en-US" altLang="zh-CN" sz="2000" dirty="0"/>
              <a:t>B</a:t>
            </a:r>
            <a:r>
              <a:rPr lang="zh-CN" altLang="en-US" sz="2000" dirty="0"/>
              <a:t> </a:t>
            </a:r>
            <a:r>
              <a:rPr lang="en-US" altLang="zh-CN" sz="2000" dirty="0"/>
              <a:t>and</a:t>
            </a:r>
            <a:r>
              <a:rPr lang="zh-CN" altLang="en-US" sz="2000" dirty="0"/>
              <a:t> </a:t>
            </a:r>
            <a:r>
              <a:rPr lang="en-US" altLang="zh-CN" sz="2000" dirty="0"/>
              <a:t>push</a:t>
            </a:r>
            <a:r>
              <a:rPr lang="zh-CN" altLang="en-US" sz="2000" dirty="0"/>
              <a:t> </a:t>
            </a:r>
            <a:r>
              <a:rPr lang="en-US" altLang="zh-CN" sz="2000" dirty="0"/>
              <a:t>D</a:t>
            </a:r>
            <a:r>
              <a:rPr lang="zh-CN" altLang="en-US" sz="2000" dirty="0"/>
              <a:t> </a:t>
            </a:r>
            <a:r>
              <a:rPr lang="en-US" altLang="zh-CN" sz="2000" dirty="0"/>
              <a:t>into</a:t>
            </a:r>
            <a:r>
              <a:rPr lang="zh-CN" altLang="en-US" sz="2000" dirty="0"/>
              <a:t> </a:t>
            </a:r>
            <a:r>
              <a:rPr lang="en-US" altLang="zh-CN" sz="2000" dirty="0"/>
              <a:t>the</a:t>
            </a:r>
            <a:r>
              <a:rPr lang="zh-CN" altLang="en-US" sz="2000" dirty="0"/>
              <a:t> </a:t>
            </a:r>
            <a:r>
              <a:rPr lang="en-US" altLang="zh-CN" sz="2000" dirty="0"/>
              <a:t>queue.</a:t>
            </a:r>
            <a:r>
              <a:rPr lang="zh-CN" altLang="en-US" sz="2000" dirty="0"/>
              <a:t> </a:t>
            </a:r>
            <a:r>
              <a:rPr lang="en-CA" sz="2000" dirty="0"/>
              <a:t>		</a:t>
            </a:r>
          </a:p>
          <a:p>
            <a:pPr>
              <a:buNone/>
            </a:pPr>
            <a:r>
              <a:rPr lang="en-CA" sz="2000" dirty="0"/>
              <a:t>Since D is found, terminate BFS! Based on the recorded parent vertices, one 	shortest path is A-&gt;B-&gt;D.</a:t>
            </a:r>
          </a:p>
          <a:p>
            <a:pPr marL="357188" indent="-357188"/>
            <a:r>
              <a:rPr lang="en-CA" sz="2400" dirty="0"/>
              <a:t> </a:t>
            </a:r>
          </a:p>
          <a:p>
            <a:pPr lvl="1"/>
            <a:r>
              <a:rPr lang="en-CA" sz="2000" dirty="0"/>
              <a:t>	</a:t>
            </a:r>
          </a:p>
        </p:txBody>
      </p:sp>
      <p:graphicFrame>
        <p:nvGraphicFramePr>
          <p:cNvPr id="15" name="Table 1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16" name="Picture 11"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AF8DDA-19E2-4B33-8B0B-FAB23889791B}"/>
              </a:ext>
            </a:extLst>
          </p:cNvPr>
          <p:cNvSpPr txBox="1"/>
          <p:nvPr/>
        </p:nvSpPr>
        <p:spPr>
          <a:xfrm>
            <a:off x="1273781" y="3001312"/>
            <a:ext cx="2743200" cy="2031325"/>
          </a:xfrm>
          <a:prstGeom prst="rect">
            <a:avLst/>
          </a:prstGeom>
          <a:noFill/>
        </p:spPr>
        <p:txBody>
          <a:bodyPr wrap="square" rtlCol="0">
            <a:spAutoFit/>
          </a:bodyPr>
          <a:lstStyle/>
          <a:p>
            <a:r>
              <a:rPr lang="en-US" dirty="0"/>
              <a:t>Parents of visited vertices:</a:t>
            </a:r>
          </a:p>
          <a:p>
            <a:r>
              <a:rPr lang="en-US" dirty="0"/>
              <a:t>B: A</a:t>
            </a:r>
          </a:p>
          <a:p>
            <a:r>
              <a:rPr lang="en-US" dirty="0"/>
              <a:t>C: A</a:t>
            </a:r>
          </a:p>
          <a:p>
            <a:r>
              <a:rPr lang="en-US" dirty="0"/>
              <a:t>D: B</a:t>
            </a:r>
          </a:p>
          <a:p>
            <a:r>
              <a:rPr lang="en-US" dirty="0"/>
              <a:t>E: A</a:t>
            </a:r>
          </a:p>
          <a:p>
            <a:endParaRPr lang="en-US" dirty="0"/>
          </a:p>
          <a:p>
            <a:endParaRPr lang="en-US" dirty="0"/>
          </a:p>
        </p:txBody>
      </p:sp>
      <p:sp>
        <p:nvSpPr>
          <p:cNvPr id="3" name="Footer Placeholder 2">
            <a:extLst>
              <a:ext uri="{FF2B5EF4-FFF2-40B4-BE49-F238E27FC236}">
                <a16:creationId xmlns:a16="http://schemas.microsoft.com/office/drawing/2014/main" id="{F0E5339B-B152-E60A-093C-8A4E644625EF}"/>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80AE8D8-C2E5-95C1-91C9-0B2D20767AB2}"/>
              </a:ext>
            </a:extLst>
          </p:cNvPr>
          <p:cNvSpPr>
            <a:spLocks noGrp="1"/>
          </p:cNvSpPr>
          <p:nvPr>
            <p:ph type="sldNum" sz="quarter" idx="11"/>
          </p:nvPr>
        </p:nvSpPr>
        <p:spPr/>
        <p:txBody>
          <a:bodyPr/>
          <a:lstStyle/>
          <a:p>
            <a:fld id="{009375D7-070A-4959-9224-FB5E66F2B1B3}" type="slidenum">
              <a:rPr lang="en-AU" smtClean="0"/>
              <a:pPr/>
              <a:t>8</a:t>
            </a:fld>
            <a:endParaRPr lang="en-AU" dirty="0"/>
          </a:p>
        </p:txBody>
      </p:sp>
    </p:spTree>
    <p:extLst>
      <p:ext uri="{BB962C8B-B14F-4D97-AF65-F5344CB8AC3E}">
        <p14:creationId xmlns:p14="http://schemas.microsoft.com/office/powerpoint/2010/main" val="4238446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cs typeface="Arial" charset="0"/>
              </a:rPr>
              <a:t>Summary</a:t>
            </a:r>
            <a:r>
              <a:rPr lang="zh-CN" altLang="en-US" dirty="0">
                <a:cs typeface="Arial" charset="0"/>
              </a:rPr>
              <a:t> </a:t>
            </a:r>
            <a:r>
              <a:rPr lang="en-US" altLang="zh-CN" dirty="0">
                <a:cs typeface="Arial" charset="0"/>
              </a:rPr>
              <a:t>for Dijkstra’s algorithm </a:t>
            </a:r>
            <a:endParaRPr lang="en-US" altLang="en-US" dirty="0">
              <a:cs typeface="Arial" charset="0"/>
            </a:endParaRPr>
          </a:p>
        </p:txBody>
      </p:sp>
      <p:sp>
        <p:nvSpPr>
          <p:cNvPr id="2" name="Footer Placeholder 1">
            <a:extLst>
              <a:ext uri="{FF2B5EF4-FFF2-40B4-BE49-F238E27FC236}">
                <a16:creationId xmlns:a16="http://schemas.microsoft.com/office/drawing/2014/main" id="{A0002B23-3F74-7B84-9D98-244847A24F0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D8D39A7-5E04-C8CA-0500-7669CFDF7164}"/>
              </a:ext>
            </a:extLst>
          </p:cNvPr>
          <p:cNvSpPr>
            <a:spLocks noGrp="1"/>
          </p:cNvSpPr>
          <p:nvPr>
            <p:ph type="sldNum" sz="quarter" idx="11"/>
          </p:nvPr>
        </p:nvSpPr>
        <p:spPr/>
        <p:txBody>
          <a:bodyPr/>
          <a:lstStyle/>
          <a:p>
            <a:fld id="{009375D7-070A-4959-9224-FB5E66F2B1B3}" type="slidenum">
              <a:rPr lang="en-AU" smtClean="0"/>
              <a:pPr/>
              <a:t>80</a:t>
            </a:fld>
            <a:endParaRPr lang="en-AU" dirty="0"/>
          </a:p>
        </p:txBody>
      </p:sp>
      <p:sp>
        <p:nvSpPr>
          <p:cNvPr id="6" name="Rectangle 3">
            <a:extLst>
              <a:ext uri="{FF2B5EF4-FFF2-40B4-BE49-F238E27FC236}">
                <a16:creationId xmlns:a16="http://schemas.microsoft.com/office/drawing/2014/main" id="{4C7BF6BF-BB8E-85DC-77EA-81F0FE52BD41}"/>
              </a:ext>
            </a:extLst>
          </p:cNvPr>
          <p:cNvSpPr>
            <a:spLocks noGrp="1" noChangeArrowheads="1"/>
          </p:cNvSpPr>
          <p:nvPr>
            <p:ph idx="1"/>
          </p:nvPr>
        </p:nvSpPr>
        <p:spPr>
          <a:xfrm>
            <a:off x="838200" y="1691724"/>
            <a:ext cx="10515600" cy="4351338"/>
          </a:xfrm>
        </p:spPr>
        <p:txBody>
          <a:bodyPr/>
          <a:lstStyle/>
          <a:p>
            <a:pPr>
              <a:buNone/>
            </a:pPr>
            <a:r>
              <a:rPr lang="en-CA" sz="2000" dirty="0">
                <a:solidFill>
                  <a:prstClr val="black"/>
                </a:solidFill>
                <a:latin typeface="Arial" charset="0"/>
                <a:cs typeface="Arial" charset="0"/>
              </a:rPr>
              <a:t>Single source shortest distance/path for weighted graphs</a:t>
            </a:r>
          </a:p>
          <a:p>
            <a:pPr>
              <a:buNone/>
            </a:pPr>
            <a:r>
              <a:rPr lang="en-CA" sz="2000" dirty="0">
                <a:solidFill>
                  <a:prstClr val="black"/>
                </a:solidFill>
                <a:latin typeface="Arial" charset="0"/>
                <a:cs typeface="Arial" charset="0"/>
              </a:rPr>
              <a:t>Compute shortest distance/path for a pair of vertices in practice:</a:t>
            </a:r>
          </a:p>
          <a:p>
            <a:pPr>
              <a:buNone/>
            </a:pPr>
            <a:endParaRPr lang="en-CA" sz="2000" dirty="0">
              <a:solidFill>
                <a:prstClr val="black"/>
              </a:solidFill>
              <a:latin typeface="Arial" charset="0"/>
              <a:cs typeface="Arial" charset="0"/>
            </a:endParaRPr>
          </a:p>
        </p:txBody>
      </p:sp>
      <p:pic>
        <p:nvPicPr>
          <p:cNvPr id="7" name="Picture 2" descr="Make Your Dijkstra Faster | Karussell">
            <a:extLst>
              <a:ext uri="{FF2B5EF4-FFF2-40B4-BE49-F238E27FC236}">
                <a16:creationId xmlns:a16="http://schemas.microsoft.com/office/drawing/2014/main" id="{31D8C97E-2166-9164-2666-3EC9AAD5EC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6055" y="2492240"/>
            <a:ext cx="4686791" cy="3864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73BA91-CC16-8687-39A4-D0AAAAC97A2F}"/>
              </a:ext>
            </a:extLst>
          </p:cNvPr>
          <p:cNvSpPr txBox="1"/>
          <p:nvPr/>
        </p:nvSpPr>
        <p:spPr>
          <a:xfrm>
            <a:off x="8190969" y="4171406"/>
            <a:ext cx="2210862" cy="369332"/>
          </a:xfrm>
          <a:prstGeom prst="rect">
            <a:avLst/>
          </a:prstGeom>
          <a:noFill/>
        </p:spPr>
        <p:txBody>
          <a:bodyPr wrap="none" rtlCol="0">
            <a:spAutoFit/>
          </a:bodyPr>
          <a:lstStyle/>
          <a:p>
            <a:r>
              <a:rPr lang="en-US" dirty="0"/>
              <a:t>Bidirectional search</a:t>
            </a:r>
          </a:p>
        </p:txBody>
      </p:sp>
    </p:spTree>
    <p:extLst>
      <p:ext uri="{BB962C8B-B14F-4D97-AF65-F5344CB8AC3E}">
        <p14:creationId xmlns:p14="http://schemas.microsoft.com/office/powerpoint/2010/main" val="2598454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A* Search</a:t>
            </a:r>
          </a:p>
        </p:txBody>
      </p:sp>
    </p:spTree>
    <p:extLst>
      <p:ext uri="{BB962C8B-B14F-4D97-AF65-F5344CB8AC3E}">
        <p14:creationId xmlns:p14="http://schemas.microsoft.com/office/powerpoint/2010/main" val="1542196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2" descr="C:\Users\dwharder\Desktop\d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2" y="5098516"/>
            <a:ext cx="25558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2"/>
          <p:cNvSpPr>
            <a:spLocks noGrp="1" noChangeArrowheads="1"/>
          </p:cNvSpPr>
          <p:nvPr>
            <p:ph type="title"/>
          </p:nvPr>
        </p:nvSpPr>
        <p:spPr/>
        <p:txBody>
          <a:bodyPr/>
          <a:lstStyle/>
          <a:p>
            <a:r>
              <a:rPr lang="en-US" altLang="en-US" dirty="0">
                <a:cs typeface="Arial" charset="0"/>
              </a:rPr>
              <a:t>Motivation: Triangle Inequality</a:t>
            </a:r>
          </a:p>
        </p:txBody>
      </p:sp>
      <p:sp>
        <p:nvSpPr>
          <p:cNvPr id="39939" name="Rectangle 3"/>
          <p:cNvSpPr>
            <a:spLocks noGrp="1" noChangeArrowheads="1"/>
          </p:cNvSpPr>
          <p:nvPr>
            <p:ph idx="1"/>
          </p:nvPr>
        </p:nvSpPr>
        <p:spPr>
          <a:xfrm>
            <a:off x="838200" y="1691724"/>
            <a:ext cx="6275521" cy="4351338"/>
          </a:xfrm>
        </p:spPr>
        <p:txBody>
          <a:bodyPr>
            <a:normAutofit/>
          </a:bodyPr>
          <a:lstStyle/>
          <a:p>
            <a:r>
              <a:rPr lang="en-US" altLang="en-US" sz="2000" dirty="0">
                <a:latin typeface="Arial" charset="0"/>
                <a:cs typeface="Arial" charset="0"/>
              </a:rPr>
              <a:t>Starting from a specific starting node of a graph, if we aim to find the shortest path to a given goal node.</a:t>
            </a:r>
          </a:p>
          <a:p>
            <a:pPr>
              <a:buFont typeface="Arial" charset="0"/>
              <a:buNone/>
            </a:pPr>
            <a:r>
              <a:rPr lang="en-US" altLang="en-US" sz="2000" dirty="0">
                <a:latin typeface="Arial" charset="0"/>
                <a:cs typeface="Arial" charset="0"/>
              </a:rPr>
              <a:t>We can use the </a:t>
            </a:r>
            <a:r>
              <a:rPr lang="en-US" altLang="en-US" sz="2000" b="1" dirty="0">
                <a:solidFill>
                  <a:srgbClr val="FF0000"/>
                </a:solidFill>
                <a:latin typeface="Arial" charset="0"/>
                <a:cs typeface="Arial" charset="0"/>
              </a:rPr>
              <a:t>A* search </a:t>
            </a:r>
            <a:r>
              <a:rPr lang="en-US" altLang="en-US" sz="2000" dirty="0">
                <a:latin typeface="Arial" charset="0"/>
                <a:cs typeface="Arial" charset="0"/>
              </a:rPr>
              <a:t>which is faster than Dijkstra’s algorithm, which uses a hypothetical shortest distance to weight the paths.</a:t>
            </a:r>
          </a:p>
          <a:p>
            <a:pPr>
              <a:buFont typeface="Arial" charset="0"/>
              <a:buNone/>
            </a:pPr>
            <a:r>
              <a:rPr lang="en-US" altLang="en-US" sz="2000" dirty="0">
                <a:latin typeface="Arial" charset="0"/>
                <a:cs typeface="Arial" charset="0"/>
              </a:rPr>
              <a:t>The requirement is that the distances satisfy the triangle inequality, that is, the distance between a and b is less than the distance from a to c plus the distance from c to b. </a:t>
            </a:r>
          </a:p>
          <a:p>
            <a:pPr lvl="1"/>
            <a:r>
              <a:rPr lang="en-US" altLang="en-US" sz="1800" dirty="0">
                <a:solidFill>
                  <a:srgbClr val="FF0000"/>
                </a:solidFill>
                <a:latin typeface="Arial" charset="0"/>
                <a:cs typeface="Arial" charset="0"/>
              </a:rPr>
              <a:t>All Euclidean distances satisfy</a:t>
            </a:r>
            <a:br>
              <a:rPr lang="en-US" altLang="en-US" sz="1800" dirty="0">
                <a:solidFill>
                  <a:srgbClr val="FF0000"/>
                </a:solidFill>
                <a:latin typeface="Arial" charset="0"/>
                <a:cs typeface="Arial" charset="0"/>
              </a:rPr>
            </a:br>
            <a:r>
              <a:rPr lang="en-US" altLang="en-US" sz="1800" dirty="0">
                <a:solidFill>
                  <a:srgbClr val="FF0000"/>
                </a:solidFill>
                <a:latin typeface="Arial" charset="0"/>
                <a:cs typeface="Arial" charset="0"/>
              </a:rPr>
              <a:t>the triangle inequality</a:t>
            </a:r>
            <a:r>
              <a:rPr lang="en-US" altLang="en-US" sz="1800" dirty="0">
                <a:latin typeface="Arial" charset="0"/>
                <a:cs typeface="Arial" charset="0"/>
              </a:rPr>
              <a:t>	</a:t>
            </a:r>
          </a:p>
        </p:txBody>
      </p:sp>
      <p:pic>
        <p:nvPicPr>
          <p:cNvPr id="399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360" y="1262580"/>
            <a:ext cx="4240079" cy="4937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0210800" y="6550025"/>
            <a:ext cx="1685925" cy="307975"/>
          </a:xfrm>
          <a:prstGeom prst="rect">
            <a:avLst/>
          </a:prstGeom>
        </p:spPr>
        <p:txBody>
          <a:bodyPr wrap="none">
            <a:spAutoFit/>
          </a:bodyPr>
          <a:lstStyle/>
          <a:p>
            <a:pPr>
              <a:defRPr/>
            </a:pPr>
            <a:r>
              <a:rPr lang="en-CA" sz="1400" dirty="0">
                <a:solidFill>
                  <a:schemeClr val="tx1">
                    <a:lumMod val="50000"/>
                    <a:lumOff val="50000"/>
                  </a:schemeClr>
                </a:solidFill>
              </a:rPr>
              <a:t>http://xkcd.com/85/</a:t>
            </a:r>
          </a:p>
        </p:txBody>
      </p:sp>
      <p:sp>
        <p:nvSpPr>
          <p:cNvPr id="2" name="Footer Placeholder 1">
            <a:extLst>
              <a:ext uri="{FF2B5EF4-FFF2-40B4-BE49-F238E27FC236}">
                <a16:creationId xmlns:a16="http://schemas.microsoft.com/office/drawing/2014/main" id="{5D539310-CC8D-812D-2579-1D02A2FAE8E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005609B-F8CD-9B72-F2CC-9A249988B1C1}"/>
              </a:ext>
            </a:extLst>
          </p:cNvPr>
          <p:cNvSpPr>
            <a:spLocks noGrp="1"/>
          </p:cNvSpPr>
          <p:nvPr>
            <p:ph type="sldNum" sz="quarter" idx="11"/>
          </p:nvPr>
        </p:nvSpPr>
        <p:spPr/>
        <p:txBody>
          <a:bodyPr/>
          <a:lstStyle/>
          <a:p>
            <a:fld id="{009375D7-070A-4959-9224-FB5E66F2B1B3}" type="slidenum">
              <a:rPr lang="en-AU" smtClean="0"/>
              <a:pPr/>
              <a:t>82</a:t>
            </a:fld>
            <a:endParaRPr lang="en-AU" dirty="0"/>
          </a:p>
        </p:txBody>
      </p:sp>
    </p:spTree>
    <p:extLst>
      <p:ext uri="{BB962C8B-B14F-4D97-AF65-F5344CB8AC3E}">
        <p14:creationId xmlns:p14="http://schemas.microsoft.com/office/powerpoint/2010/main" val="1184464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1F7440-02C9-42DC-B0D2-9A4256A55438}"/>
              </a:ext>
            </a:extLst>
          </p:cNvPr>
          <p:cNvSpPr>
            <a:spLocks noGrp="1"/>
          </p:cNvSpPr>
          <p:nvPr>
            <p:ph type="title"/>
          </p:nvPr>
        </p:nvSpPr>
        <p:spPr/>
        <p:txBody>
          <a:bodyPr/>
          <a:lstStyle/>
          <a:p>
            <a:r>
              <a:rPr lang="en-US" altLang="en-US" dirty="0">
                <a:cs typeface="Arial" charset="0"/>
              </a:rPr>
              <a:t>A</a:t>
            </a:r>
            <a:r>
              <a:rPr lang="zh-CN" altLang="en-US" dirty="0">
                <a:cs typeface="Arial" charset="0"/>
              </a:rPr>
              <a:t> </a:t>
            </a:r>
            <a:r>
              <a:rPr lang="en-US" altLang="zh-CN" dirty="0">
                <a:cs typeface="Arial" charset="0"/>
              </a:rPr>
              <a:t>quick view of A* search</a:t>
            </a:r>
            <a:endParaRPr lang="en-US" dirty="0"/>
          </a:p>
        </p:txBody>
      </p:sp>
      <p:sp>
        <p:nvSpPr>
          <p:cNvPr id="5" name="Footer Placeholder 4">
            <a:extLst>
              <a:ext uri="{FF2B5EF4-FFF2-40B4-BE49-F238E27FC236}">
                <a16:creationId xmlns:a16="http://schemas.microsoft.com/office/drawing/2014/main" id="{52024513-615F-2C52-966B-BA974E90BC42}"/>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C9706B8E-5724-5303-7D18-322CA6FAAB10}"/>
              </a:ext>
            </a:extLst>
          </p:cNvPr>
          <p:cNvSpPr>
            <a:spLocks noGrp="1"/>
          </p:cNvSpPr>
          <p:nvPr>
            <p:ph type="sldNum" sz="quarter" idx="11"/>
          </p:nvPr>
        </p:nvSpPr>
        <p:spPr/>
        <p:txBody>
          <a:bodyPr/>
          <a:lstStyle/>
          <a:p>
            <a:fld id="{009375D7-070A-4959-9224-FB5E66F2B1B3}" type="slidenum">
              <a:rPr lang="en-AU" smtClean="0"/>
              <a:pPr/>
              <a:t>83</a:t>
            </a:fld>
            <a:endParaRPr lang="en-AU" dirty="0"/>
          </a:p>
        </p:txBody>
      </p:sp>
      <p:pic>
        <p:nvPicPr>
          <p:cNvPr id="7" name="Picture 2" descr="Make Your Dijkstra Faster | Karussell">
            <a:extLst>
              <a:ext uri="{FF2B5EF4-FFF2-40B4-BE49-F238E27FC236}">
                <a16:creationId xmlns:a16="http://schemas.microsoft.com/office/drawing/2014/main" id="{E9E968AD-2758-411C-1428-7F1A21CF205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81304" y="2014944"/>
            <a:ext cx="3982871" cy="434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89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cs typeface="Arial" charset="0"/>
              </a:rPr>
              <a:t>Background</a:t>
            </a:r>
          </a:p>
        </p:txBody>
      </p:sp>
      <p:sp>
        <p:nvSpPr>
          <p:cNvPr id="8195" name="Rectangle 3"/>
          <p:cNvSpPr>
            <a:spLocks noGrp="1" noChangeArrowheads="1"/>
          </p:cNvSpPr>
          <p:nvPr>
            <p:ph idx="1"/>
          </p:nvPr>
        </p:nvSpPr>
        <p:spPr/>
        <p:txBody>
          <a:bodyPr/>
          <a:lstStyle/>
          <a:p>
            <a:pPr eaLnBrk="1" hangingPunct="1">
              <a:buFont typeface="Arial" charset="0"/>
              <a:buNone/>
            </a:pPr>
            <a:r>
              <a:rPr lang="en-US" altLang="en-US" sz="2400" dirty="0">
                <a:latin typeface="Arial" charset="0"/>
                <a:cs typeface="Arial" charset="0"/>
              </a:rPr>
              <a:t>Assume we have a </a:t>
            </a:r>
            <a:r>
              <a:rPr lang="en-US" altLang="en-US" sz="2400" dirty="0">
                <a:solidFill>
                  <a:srgbClr val="FF0000"/>
                </a:solidFill>
                <a:latin typeface="Arial" charset="0"/>
                <a:cs typeface="Arial" charset="0"/>
              </a:rPr>
              <a:t>heuristic lower bound </a:t>
            </a:r>
            <a:r>
              <a:rPr lang="en-US" altLang="en-US" sz="2400" dirty="0">
                <a:latin typeface="Arial" charset="0"/>
                <a:cs typeface="Arial" charset="0"/>
              </a:rPr>
              <a:t>for the length of a path between any two vertices.</a:t>
            </a:r>
          </a:p>
          <a:p>
            <a:pPr eaLnBrk="1" hangingPunct="1">
              <a:buFont typeface="Arial" charset="0"/>
              <a:buNone/>
            </a:pPr>
            <a:endParaRPr lang="en-US" altLang="en-US" sz="2400" i="1" dirty="0">
              <a:latin typeface="Arial" charset="0"/>
              <a:cs typeface="Arial" charset="0"/>
            </a:endParaRPr>
          </a:p>
          <a:p>
            <a:pPr eaLnBrk="1" hangingPunct="1">
              <a:buFont typeface="Arial" charset="0"/>
              <a:buNone/>
            </a:pPr>
            <a:r>
              <a:rPr lang="en-US" altLang="en-US" sz="2400" i="1" dirty="0">
                <a:latin typeface="Arial" charset="0"/>
                <a:cs typeface="Arial" charset="0"/>
              </a:rPr>
              <a:t>For instance, for </a:t>
            </a:r>
            <a:r>
              <a:rPr lang="en-US" altLang="en-US" sz="2400" dirty="0">
                <a:latin typeface="Arial" charset="0"/>
                <a:cs typeface="Arial" charset="0"/>
              </a:rPr>
              <a:t>a graph embedded in a plane, the shortest distance is the Euclidean distance. We can use this to guide our search for a path.</a:t>
            </a:r>
          </a:p>
        </p:txBody>
      </p:sp>
      <p:sp>
        <p:nvSpPr>
          <p:cNvPr id="2" name="Footer Placeholder 1">
            <a:extLst>
              <a:ext uri="{FF2B5EF4-FFF2-40B4-BE49-F238E27FC236}">
                <a16:creationId xmlns:a16="http://schemas.microsoft.com/office/drawing/2014/main" id="{1EE5FC49-8F60-B470-97E2-8B421FBB7AA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FD6A2B1-9098-1BB8-200D-BA14DD80DC6D}"/>
              </a:ext>
            </a:extLst>
          </p:cNvPr>
          <p:cNvSpPr>
            <a:spLocks noGrp="1"/>
          </p:cNvSpPr>
          <p:nvPr>
            <p:ph type="sldNum" sz="quarter" idx="11"/>
          </p:nvPr>
        </p:nvSpPr>
        <p:spPr/>
        <p:txBody>
          <a:bodyPr/>
          <a:lstStyle/>
          <a:p>
            <a:fld id="{009375D7-070A-4959-9224-FB5E66F2B1B3}" type="slidenum">
              <a:rPr lang="en-AU" smtClean="0"/>
              <a:pPr/>
              <a:t>84</a:t>
            </a:fld>
            <a:endParaRPr lang="en-AU" dirty="0"/>
          </a:p>
        </p:txBody>
      </p:sp>
    </p:spTree>
    <p:extLst>
      <p:ext uri="{BB962C8B-B14F-4D97-AF65-F5344CB8AC3E}">
        <p14:creationId xmlns:p14="http://schemas.microsoft.com/office/powerpoint/2010/main" val="3603394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a:solidFill>
                  <a:srgbClr val="000000"/>
                </a:solidFill>
                <a:cs typeface="Arial" charset="0"/>
              </a:rPr>
              <a:t>Idea</a:t>
            </a:r>
            <a:endParaRPr lang="en-US" altLang="en-US" sz="4000" dirty="0">
              <a:cs typeface="Arial" charset="0"/>
            </a:endParaRPr>
          </a:p>
        </p:txBody>
      </p:sp>
      <p:sp>
        <p:nvSpPr>
          <p:cNvPr id="9219" name="Rectangle 3"/>
          <p:cNvSpPr>
            <a:spLocks noGrp="1" noChangeArrowheads="1"/>
          </p:cNvSpPr>
          <p:nvPr>
            <p:ph idx="1"/>
          </p:nvPr>
        </p:nvSpPr>
        <p:spPr/>
        <p:txBody>
          <a:bodyPr>
            <a:normAutofit/>
          </a:bodyPr>
          <a:lstStyle/>
          <a:p>
            <a:pPr eaLnBrk="1" hangingPunct="1">
              <a:buFont typeface="Arial" charset="0"/>
              <a:buNone/>
            </a:pPr>
            <a:r>
              <a:rPr lang="en-US" altLang="en-US">
                <a:latin typeface="Arial" charset="0"/>
                <a:cs typeface="Arial" charset="0"/>
              </a:rPr>
              <a:t>	Consider this map of Slovenia</a:t>
            </a:r>
          </a:p>
        </p:txBody>
      </p:sp>
      <p:pic>
        <p:nvPicPr>
          <p:cNvPr id="9220"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2348881"/>
            <a:ext cx="6119813"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A0E7ED9-B1F5-5C7F-4B3A-473529293E1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B610B2A-B060-3675-91AA-20750B0006D0}"/>
              </a:ext>
            </a:extLst>
          </p:cNvPr>
          <p:cNvSpPr>
            <a:spLocks noGrp="1"/>
          </p:cNvSpPr>
          <p:nvPr>
            <p:ph type="sldNum" sz="quarter" idx="11"/>
          </p:nvPr>
        </p:nvSpPr>
        <p:spPr/>
        <p:txBody>
          <a:bodyPr/>
          <a:lstStyle/>
          <a:p>
            <a:fld id="{009375D7-070A-4959-9224-FB5E66F2B1B3}" type="slidenum">
              <a:rPr lang="en-AU" smtClean="0"/>
              <a:pPr/>
              <a:t>85</a:t>
            </a:fld>
            <a:endParaRPr lang="en-AU" dirty="0"/>
          </a:p>
        </p:txBody>
      </p:sp>
    </p:spTree>
    <p:extLst>
      <p:ext uri="{BB962C8B-B14F-4D97-AF65-F5344CB8AC3E}">
        <p14:creationId xmlns:p14="http://schemas.microsoft.com/office/powerpoint/2010/main" val="690786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solidFill>
                  <a:srgbClr val="000000"/>
                </a:solidFill>
                <a:cs typeface="Arial" charset="0"/>
              </a:rPr>
              <a:t>Idea</a:t>
            </a:r>
            <a:endParaRPr lang="en-US" altLang="en-US" sz="4000" dirty="0">
              <a:cs typeface="Arial" charset="0"/>
            </a:endParaRPr>
          </a:p>
        </p:txBody>
      </p:sp>
      <p:sp>
        <p:nvSpPr>
          <p:cNvPr id="10243" name="Rectangle 3"/>
          <p:cNvSpPr>
            <a:spLocks noGrp="1" noChangeArrowheads="1"/>
          </p:cNvSpPr>
          <p:nvPr>
            <p:ph idx="1"/>
          </p:nvPr>
        </p:nvSpPr>
        <p:spPr/>
        <p:txBody>
          <a:bodyPr>
            <a:normAutofit/>
          </a:bodyPr>
          <a:lstStyle/>
          <a:p>
            <a:pPr eaLnBrk="1" hangingPunct="1">
              <a:buFont typeface="Arial" charset="0"/>
              <a:buNone/>
            </a:pPr>
            <a:r>
              <a:rPr lang="en-US" altLang="en-US">
                <a:latin typeface="Arial" charset="0"/>
                <a:cs typeface="Arial" charset="0"/>
              </a:rPr>
              <a:t>	Suppose we want to go from Kamnik to Bohinj</a:t>
            </a:r>
          </a:p>
        </p:txBody>
      </p:sp>
      <p:pic>
        <p:nvPicPr>
          <p:cNvPr id="10244"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876675" y="2982914"/>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3D34F1AF-D37B-A1E9-6154-AA79353C976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8E39D82-B599-4157-FB42-58D9F1E0C618}"/>
              </a:ext>
            </a:extLst>
          </p:cNvPr>
          <p:cNvSpPr>
            <a:spLocks noGrp="1"/>
          </p:cNvSpPr>
          <p:nvPr>
            <p:ph type="sldNum" sz="quarter" idx="11"/>
          </p:nvPr>
        </p:nvSpPr>
        <p:spPr/>
        <p:txBody>
          <a:bodyPr/>
          <a:lstStyle/>
          <a:p>
            <a:fld id="{009375D7-070A-4959-9224-FB5E66F2B1B3}" type="slidenum">
              <a:rPr lang="en-AU" smtClean="0"/>
              <a:pPr/>
              <a:t>86</a:t>
            </a:fld>
            <a:endParaRPr lang="en-AU" dirty="0"/>
          </a:p>
        </p:txBody>
      </p:sp>
    </p:spTree>
    <p:extLst>
      <p:ext uri="{BB962C8B-B14F-4D97-AF65-F5344CB8AC3E}">
        <p14:creationId xmlns:p14="http://schemas.microsoft.com/office/powerpoint/2010/main" val="3366057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dirty="0">
                <a:solidFill>
                  <a:srgbClr val="000000"/>
                </a:solidFill>
                <a:cs typeface="Arial" charset="0"/>
              </a:rPr>
              <a:t>Idea</a:t>
            </a:r>
            <a:endParaRPr lang="en-US" altLang="en-US" sz="4000" dirty="0">
              <a:cs typeface="Arial" charset="0"/>
            </a:endParaRPr>
          </a:p>
        </p:txBody>
      </p:sp>
      <p:sp>
        <p:nvSpPr>
          <p:cNvPr id="11267" name="Rectangle 3"/>
          <p:cNvSpPr>
            <a:spLocks noGrp="1" noChangeArrowheads="1"/>
          </p:cNvSpPr>
          <p:nvPr>
            <p:ph idx="1"/>
          </p:nvPr>
        </p:nvSpPr>
        <p:spPr/>
        <p:txBody>
          <a:bodyPr>
            <a:normAutofit/>
          </a:bodyPr>
          <a:lstStyle/>
          <a:p>
            <a:pPr eaLnBrk="1" hangingPunct="1">
              <a:buFont typeface="Arial" charset="0"/>
              <a:buNone/>
            </a:pPr>
            <a:r>
              <a:rPr lang="en-US" altLang="en-US" sz="2400" dirty="0">
                <a:latin typeface="Arial" charset="0"/>
                <a:cs typeface="Arial" charset="0"/>
              </a:rPr>
              <a:t>A lower bound for the length of the shortest path to </a:t>
            </a:r>
            <a:r>
              <a:rPr lang="en-US" altLang="en-US" sz="2400" dirty="0" err="1">
                <a:latin typeface="Arial" charset="0"/>
                <a:cs typeface="Arial" charset="0"/>
              </a:rPr>
              <a:t>Bohinj</a:t>
            </a:r>
            <a:r>
              <a:rPr lang="en-US" altLang="en-US" sz="2400" dirty="0">
                <a:latin typeface="Arial" charset="0"/>
                <a:cs typeface="Arial" charset="0"/>
              </a:rPr>
              <a:t> is </a:t>
            </a:r>
            <a:r>
              <a:rPr lang="en-US" altLang="en-US" sz="2400" dirty="0">
                <a:solidFill>
                  <a:srgbClr val="3333CC"/>
                </a:solidFill>
                <a:latin typeface="Times New Roman" pitchFamily="18" charset="0"/>
                <a:cs typeface="Times New Roman" pitchFamily="18" charset="0"/>
              </a:rPr>
              <a:t>h(</a:t>
            </a:r>
            <a:r>
              <a:rPr lang="en-US" altLang="en-US" sz="2400" dirty="0" err="1">
                <a:solidFill>
                  <a:srgbClr val="3333CC"/>
                </a:solidFill>
                <a:latin typeface="Times New Roman" pitchFamily="18" charset="0"/>
                <a:cs typeface="Times New Roman" pitchFamily="18" charset="0"/>
              </a:rPr>
              <a:t>Kamnik</a:t>
            </a:r>
            <a:r>
              <a:rPr lang="en-US" altLang="en-US" sz="2400" dirty="0">
                <a:solidFill>
                  <a:srgbClr val="3333CC"/>
                </a:solidFill>
                <a:latin typeface="Times New Roman" pitchFamily="18" charset="0"/>
                <a:cs typeface="Times New Roman" pitchFamily="18" charset="0"/>
              </a:rPr>
              <a:t>, </a:t>
            </a:r>
            <a:r>
              <a:rPr lang="en-US" altLang="en-US" sz="2400" dirty="0" err="1">
                <a:solidFill>
                  <a:srgbClr val="3333CC"/>
                </a:solidFill>
                <a:latin typeface="Times New Roman" pitchFamily="18" charset="0"/>
                <a:cs typeface="Times New Roman" pitchFamily="18" charset="0"/>
              </a:rPr>
              <a:t>Bohinj</a:t>
            </a:r>
            <a:r>
              <a:rPr lang="en-US" altLang="en-US" sz="2400" dirty="0">
                <a:solidFill>
                  <a:srgbClr val="3333CC"/>
                </a:solidFill>
                <a:latin typeface="Times New Roman" pitchFamily="18" charset="0"/>
                <a:cs typeface="Times New Roman" pitchFamily="18" charset="0"/>
              </a:rPr>
              <a:t>) = 53 km</a:t>
            </a:r>
          </a:p>
        </p:txBody>
      </p:sp>
      <p:pic>
        <p:nvPicPr>
          <p:cNvPr id="11268"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871914" y="2982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1271" name="Straight Connector 8"/>
          <p:cNvCxnSpPr>
            <a:cxnSpLocks noChangeShapeType="1"/>
            <a:endCxn id="7" idx="2"/>
          </p:cNvCxnSpPr>
          <p:nvPr/>
        </p:nvCxnSpPr>
        <p:spPr bwMode="auto">
          <a:xfrm>
            <a:off x="4238625" y="3063875"/>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1272" name="TextBox 9"/>
          <p:cNvSpPr txBox="1">
            <a:spLocks noChangeArrowheads="1"/>
          </p:cNvSpPr>
          <p:nvPr/>
        </p:nvSpPr>
        <p:spPr bwMode="auto">
          <a:xfrm rot="566893">
            <a:off x="5121275" y="29813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
        <p:nvSpPr>
          <p:cNvPr id="2" name="Footer Placeholder 1">
            <a:extLst>
              <a:ext uri="{FF2B5EF4-FFF2-40B4-BE49-F238E27FC236}">
                <a16:creationId xmlns:a16="http://schemas.microsoft.com/office/drawing/2014/main" id="{37FF3DB7-4C00-BDD6-C1F7-754F70F3F00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319B7B7-4DDE-0135-0BC4-79B2E54E8A15}"/>
              </a:ext>
            </a:extLst>
          </p:cNvPr>
          <p:cNvSpPr>
            <a:spLocks noGrp="1"/>
          </p:cNvSpPr>
          <p:nvPr>
            <p:ph type="sldNum" sz="quarter" idx="11"/>
          </p:nvPr>
        </p:nvSpPr>
        <p:spPr/>
        <p:txBody>
          <a:bodyPr/>
          <a:lstStyle/>
          <a:p>
            <a:fld id="{009375D7-070A-4959-9224-FB5E66F2B1B3}" type="slidenum">
              <a:rPr lang="en-AU" smtClean="0"/>
              <a:pPr/>
              <a:t>87</a:t>
            </a:fld>
            <a:endParaRPr lang="en-AU" dirty="0"/>
          </a:p>
        </p:txBody>
      </p:sp>
    </p:spTree>
    <p:extLst>
      <p:ext uri="{BB962C8B-B14F-4D97-AF65-F5344CB8AC3E}">
        <p14:creationId xmlns:p14="http://schemas.microsoft.com/office/powerpoint/2010/main" val="317196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dirty="0">
                <a:cs typeface="Arial" charset="0"/>
              </a:rPr>
              <a:t>Idea</a:t>
            </a:r>
          </a:p>
        </p:txBody>
      </p:sp>
      <p:sp>
        <p:nvSpPr>
          <p:cNvPr id="12291" name="Rectangle 3"/>
          <p:cNvSpPr>
            <a:spLocks noGrp="1" noChangeArrowheads="1"/>
          </p:cNvSpPr>
          <p:nvPr>
            <p:ph idx="1"/>
          </p:nvPr>
        </p:nvSpPr>
        <p:spPr/>
        <p:txBody>
          <a:bodyPr>
            <a:normAutofit/>
          </a:bodyPr>
          <a:lstStyle/>
          <a:p>
            <a:pPr eaLnBrk="1" hangingPunct="1">
              <a:buFont typeface="Arial" charset="0"/>
              <a:buNone/>
            </a:pPr>
            <a:r>
              <a:rPr lang="en-US" altLang="en-US" sz="2400" dirty="0">
                <a:latin typeface="Arial" charset="0"/>
                <a:cs typeface="Arial" charset="0"/>
              </a:rPr>
              <a:t>Any actual path must be </a:t>
            </a:r>
            <a:r>
              <a:rPr lang="en-US" altLang="en-US" sz="2400" b="1" dirty="0">
                <a:latin typeface="Arial" charset="0"/>
                <a:cs typeface="Arial" charset="0"/>
              </a:rPr>
              <a:t>at least as long as 53 km</a:t>
            </a:r>
            <a:endParaRPr lang="en-US" altLang="en-US" sz="2400" b="1" dirty="0">
              <a:latin typeface="Times New Roman" pitchFamily="18" charset="0"/>
              <a:cs typeface="Times New Roman" pitchFamily="18" charset="0"/>
            </a:endParaRPr>
          </a:p>
        </p:txBody>
      </p:sp>
      <p:pic>
        <p:nvPicPr>
          <p:cNvPr id="12292" name="Picture 10"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2349500"/>
            <a:ext cx="611981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871914" y="2982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2295" name="Straight Connector 8"/>
          <p:cNvCxnSpPr>
            <a:cxnSpLocks noChangeShapeType="1"/>
            <a:endCxn id="7" idx="2"/>
          </p:cNvCxnSpPr>
          <p:nvPr/>
        </p:nvCxnSpPr>
        <p:spPr bwMode="auto">
          <a:xfrm>
            <a:off x="4238625" y="3063875"/>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2296" name="TextBox 9"/>
          <p:cNvSpPr txBox="1">
            <a:spLocks noChangeArrowheads="1"/>
          </p:cNvSpPr>
          <p:nvPr/>
        </p:nvSpPr>
        <p:spPr bwMode="auto">
          <a:xfrm rot="566893">
            <a:off x="5121275" y="29813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
        <p:nvSpPr>
          <p:cNvPr id="2" name="Footer Placeholder 1">
            <a:extLst>
              <a:ext uri="{FF2B5EF4-FFF2-40B4-BE49-F238E27FC236}">
                <a16:creationId xmlns:a16="http://schemas.microsoft.com/office/drawing/2014/main" id="{A7C5CBAE-C1D3-8ADC-CF2E-0AB88B48F43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321B09C-9A2C-78D2-7C23-BF5F9A33EA67}"/>
              </a:ext>
            </a:extLst>
          </p:cNvPr>
          <p:cNvSpPr>
            <a:spLocks noGrp="1"/>
          </p:cNvSpPr>
          <p:nvPr>
            <p:ph type="sldNum" sz="quarter" idx="11"/>
          </p:nvPr>
        </p:nvSpPr>
        <p:spPr/>
        <p:txBody>
          <a:bodyPr/>
          <a:lstStyle/>
          <a:p>
            <a:fld id="{009375D7-070A-4959-9224-FB5E66F2B1B3}" type="slidenum">
              <a:rPr lang="en-AU" smtClean="0"/>
              <a:pPr/>
              <a:t>88</a:t>
            </a:fld>
            <a:endParaRPr lang="en-AU" dirty="0"/>
          </a:p>
        </p:txBody>
      </p:sp>
    </p:spTree>
    <p:extLst>
      <p:ext uri="{BB962C8B-B14F-4D97-AF65-F5344CB8AC3E}">
        <p14:creationId xmlns:p14="http://schemas.microsoft.com/office/powerpoint/2010/main" val="56567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349501"/>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title"/>
          </p:nvPr>
        </p:nvSpPr>
        <p:spPr/>
        <p:txBody>
          <a:bodyPr/>
          <a:lstStyle/>
          <a:p>
            <a:pPr eaLnBrk="1" hangingPunct="1"/>
            <a:r>
              <a:rPr lang="en-US" altLang="en-US" dirty="0">
                <a:solidFill>
                  <a:srgbClr val="000000"/>
                </a:solidFill>
                <a:cs typeface="Arial" charset="0"/>
              </a:rPr>
              <a:t>Idea</a:t>
            </a:r>
            <a:endParaRPr lang="en-US" altLang="en-US" sz="4000" dirty="0">
              <a:cs typeface="Arial" charset="0"/>
            </a:endParaRPr>
          </a:p>
        </p:txBody>
      </p:sp>
      <p:sp>
        <p:nvSpPr>
          <p:cNvPr id="13316" name="Rectangle 3"/>
          <p:cNvSpPr>
            <a:spLocks noGrp="1" noChangeArrowheads="1"/>
          </p:cNvSpPr>
          <p:nvPr>
            <p:ph idx="1"/>
          </p:nvPr>
        </p:nvSpPr>
        <p:spPr/>
        <p:txBody>
          <a:bodyPr>
            <a:normAutofit/>
          </a:bodyPr>
          <a:lstStyle/>
          <a:p>
            <a:pPr eaLnBrk="1" hangingPunct="1">
              <a:buFont typeface="Arial" charset="0"/>
              <a:buNone/>
            </a:pPr>
            <a:r>
              <a:rPr lang="en-US" altLang="en-US" sz="2400" dirty="0">
                <a:latin typeface="Arial" charset="0"/>
                <a:cs typeface="Arial" charset="0"/>
              </a:rPr>
              <a:t>Suppose we have a 28 km shortest path from </a:t>
            </a:r>
            <a:r>
              <a:rPr lang="en-US" altLang="en-US" sz="2400" dirty="0" err="1">
                <a:latin typeface="Arial" charset="0"/>
                <a:cs typeface="Arial" charset="0"/>
              </a:rPr>
              <a:t>Kamnik</a:t>
            </a:r>
            <a:r>
              <a:rPr lang="en-US" altLang="en-US" sz="2400" dirty="0">
                <a:latin typeface="Arial" charset="0"/>
                <a:cs typeface="Arial" charset="0"/>
              </a:rPr>
              <a:t> to Kranj:</a:t>
            </a:r>
            <a:r>
              <a:rPr lang="en-US" altLang="en-US" sz="2400" dirty="0">
                <a:latin typeface="Times New Roman" pitchFamily="18" charset="0"/>
                <a:cs typeface="Times New Roman" pitchFamily="18" charset="0"/>
              </a:rPr>
              <a:t> </a:t>
            </a:r>
            <a:r>
              <a:rPr lang="en-US" altLang="en-US" sz="2400" dirty="0">
                <a:solidFill>
                  <a:srgbClr val="FF0000"/>
                </a:solidFill>
                <a:latin typeface="Times New Roman" pitchFamily="18" charset="0"/>
                <a:cs typeface="Times New Roman" pitchFamily="18" charset="0"/>
              </a:rPr>
              <a:t>d(</a:t>
            </a:r>
            <a:r>
              <a:rPr lang="en-US" altLang="en-US" sz="2400" dirty="0" err="1">
                <a:solidFill>
                  <a:srgbClr val="FF0000"/>
                </a:solidFill>
                <a:latin typeface="Times New Roman" pitchFamily="18" charset="0"/>
                <a:cs typeface="Times New Roman" pitchFamily="18" charset="0"/>
              </a:rPr>
              <a:t>Kamnik</a:t>
            </a:r>
            <a:r>
              <a:rPr lang="en-US" altLang="en-US" sz="2400" dirty="0">
                <a:solidFill>
                  <a:srgbClr val="FF0000"/>
                </a:solidFill>
                <a:latin typeface="Times New Roman" pitchFamily="18" charset="0"/>
                <a:cs typeface="Times New Roman" pitchFamily="18" charset="0"/>
              </a:rPr>
              <a:t>, Kranj) = 28 km</a:t>
            </a:r>
            <a:endParaRPr lang="en-US" altLang="en-US" sz="3200" dirty="0">
              <a:solidFill>
                <a:srgbClr val="FF0000"/>
              </a:solidFill>
              <a:latin typeface="Times New Roman" pitchFamily="18" charset="0"/>
              <a:cs typeface="Times New Roman" pitchFamily="18" charset="0"/>
            </a:endParaRPr>
          </a:p>
        </p:txBody>
      </p:sp>
      <p:sp>
        <p:nvSpPr>
          <p:cNvPr id="6" name="Oval 5"/>
          <p:cNvSpPr/>
          <p:nvPr/>
        </p:nvSpPr>
        <p:spPr>
          <a:xfrm>
            <a:off x="6846889" y="3617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319" name="TextBox 7"/>
          <p:cNvSpPr txBox="1">
            <a:spLocks noChangeArrowheads="1"/>
          </p:cNvSpPr>
          <p:nvPr/>
        </p:nvSpPr>
        <p:spPr bwMode="auto">
          <a:xfrm>
            <a:off x="7239000" y="33369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sp>
        <p:nvSpPr>
          <p:cNvPr id="2" name="Footer Placeholder 1">
            <a:extLst>
              <a:ext uri="{FF2B5EF4-FFF2-40B4-BE49-F238E27FC236}">
                <a16:creationId xmlns:a16="http://schemas.microsoft.com/office/drawing/2014/main" id="{BDBF46EA-EE12-A350-E4EB-23F3AA4813F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46BD3F7-1A19-FDE5-7125-3838D8F2099D}"/>
              </a:ext>
            </a:extLst>
          </p:cNvPr>
          <p:cNvSpPr>
            <a:spLocks noGrp="1"/>
          </p:cNvSpPr>
          <p:nvPr>
            <p:ph type="sldNum" sz="quarter" idx="11"/>
          </p:nvPr>
        </p:nvSpPr>
        <p:spPr/>
        <p:txBody>
          <a:bodyPr/>
          <a:lstStyle/>
          <a:p>
            <a:fld id="{009375D7-070A-4959-9224-FB5E66F2B1B3}" type="slidenum">
              <a:rPr lang="en-AU" smtClean="0"/>
              <a:pPr/>
              <a:t>89</a:t>
            </a:fld>
            <a:endParaRPr lang="en-AU" dirty="0"/>
          </a:p>
        </p:txBody>
      </p:sp>
    </p:spTree>
    <p:extLst>
      <p:ext uri="{BB962C8B-B14F-4D97-AF65-F5344CB8AC3E}">
        <p14:creationId xmlns:p14="http://schemas.microsoft.com/office/powerpoint/2010/main" val="176110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122C-820F-48A6-9543-44F3102E0684}"/>
              </a:ext>
            </a:extLst>
          </p:cNvPr>
          <p:cNvSpPr>
            <a:spLocks noGrp="1"/>
          </p:cNvSpPr>
          <p:nvPr>
            <p:ph type="title"/>
          </p:nvPr>
        </p:nvSpPr>
        <p:spPr/>
        <p:txBody>
          <a:bodyPr/>
          <a:lstStyle/>
          <a:p>
            <a:r>
              <a:rPr lang="en-US" dirty="0"/>
              <a:t>BFS-based shortest path</a:t>
            </a:r>
          </a:p>
        </p:txBody>
      </p:sp>
      <p:sp>
        <p:nvSpPr>
          <p:cNvPr id="6" name="Content Placeholder 2">
            <a:extLst>
              <a:ext uri="{FF2B5EF4-FFF2-40B4-BE49-F238E27FC236}">
                <a16:creationId xmlns:a16="http://schemas.microsoft.com/office/drawing/2014/main" id="{61555619-7888-4573-A352-F746FEC4A381}"/>
              </a:ext>
            </a:extLst>
          </p:cNvPr>
          <p:cNvSpPr txBox="1">
            <a:spLocks/>
          </p:cNvSpPr>
          <p:nvPr/>
        </p:nvSpPr>
        <p:spPr>
          <a:xfrm>
            <a:off x="883840" y="1690688"/>
            <a:ext cx="10546159" cy="4525963"/>
          </a:xfrm>
          <a:prstGeom prst="rect">
            <a:avLst/>
          </a:prstGeom>
        </p:spPr>
        <p:txBody>
          <a:bodyPr vert="horz" lIns="91440" tIns="45720" rIns="91440" bIns="45720" rtlCol="0">
            <a:normAutofit/>
          </a:bodyPr>
          <a:lstStyle>
            <a:lvl1pPr marL="0">
              <a:defRPr sz="2000">
                <a:latin typeface="+mn-lt"/>
                <a:ea typeface="+mn-ea"/>
                <a:cs typeface="+mn-cs"/>
              </a:defRPr>
            </a:lvl1pPr>
            <a:lvl2pPr marL="457200">
              <a:defRPr sz="1800">
                <a:latin typeface="+mn-lt"/>
                <a:ea typeface="+mn-ea"/>
                <a:cs typeface="+mn-cs"/>
              </a:defRPr>
            </a:lvl2pPr>
            <a:lvl3pPr marL="914400">
              <a:defRPr sz="1600">
                <a:latin typeface="+mn-lt"/>
                <a:ea typeface="+mn-ea"/>
                <a:cs typeface="+mn-cs"/>
              </a:defRPr>
            </a:lvl3pPr>
            <a:lvl4pPr marL="1371600">
              <a:defRPr sz="1400">
                <a:latin typeface="+mn-lt"/>
                <a:ea typeface="+mn-ea"/>
                <a:cs typeface="+mn-cs"/>
              </a:defRPr>
            </a:lvl4pPr>
            <a:lvl5pPr marL="1828800">
              <a:defRPr sz="1400">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57188" indent="-357188" algn="l"/>
            <a:r>
              <a:rPr lang="en-CA" b="1" kern="0" dirty="0">
                <a:solidFill>
                  <a:sysClr val="windowText" lastClr="000000"/>
                </a:solidFill>
              </a:rPr>
              <a:t>Question: </a:t>
            </a:r>
          </a:p>
          <a:p>
            <a:pPr algn="l">
              <a:lnSpc>
                <a:spcPct val="150000"/>
              </a:lnSpc>
            </a:pPr>
            <a:r>
              <a:rPr lang="en-US" altLang="zh-CN" kern="0" dirty="0">
                <a:solidFill>
                  <a:sysClr val="windowText" lastClr="000000"/>
                </a:solidFill>
              </a:rPr>
              <a:t>1.</a:t>
            </a:r>
            <a:r>
              <a:rPr lang="zh-CN" altLang="en-US" kern="0" dirty="0">
                <a:solidFill>
                  <a:sysClr val="windowText" lastClr="000000"/>
                </a:solidFill>
              </a:rPr>
              <a:t> </a:t>
            </a:r>
            <a:r>
              <a:rPr lang="en-CA" kern="0" dirty="0">
                <a:solidFill>
                  <a:sysClr val="windowText" lastClr="000000"/>
                </a:solidFill>
              </a:rPr>
              <a:t>Can we guarantee that this path is the shortest? If so, is it the only shortest path? </a:t>
            </a:r>
          </a:p>
          <a:p>
            <a:pPr marL="357188" indent="-357188" algn="l">
              <a:lnSpc>
                <a:spcPct val="150000"/>
              </a:lnSpc>
            </a:pPr>
            <a:endParaRPr lang="en-CA" kern="0" dirty="0">
              <a:solidFill>
                <a:sysClr val="windowText" lastClr="000000"/>
              </a:solidFill>
            </a:endParaRPr>
          </a:p>
          <a:p>
            <a:pPr marL="357188" indent="-357188" algn="l">
              <a:lnSpc>
                <a:spcPct val="150000"/>
              </a:lnSpc>
            </a:pPr>
            <a:r>
              <a:rPr lang="en-CA" kern="0" dirty="0">
                <a:solidFill>
                  <a:sysClr val="windowText" lastClr="000000"/>
                </a:solidFill>
              </a:rPr>
              <a:t>2. Time complexity? Space complexity? </a:t>
            </a:r>
          </a:p>
          <a:p>
            <a:pPr marL="357188" indent="-357188" algn="l">
              <a:lnSpc>
                <a:spcPct val="150000"/>
              </a:lnSpc>
            </a:pPr>
            <a:endParaRPr lang="en-CA" kern="0" dirty="0">
              <a:solidFill>
                <a:sysClr val="windowText" lastClr="000000"/>
              </a:solidFill>
            </a:endParaRPr>
          </a:p>
          <a:p>
            <a:pPr marL="357188" indent="-357188" algn="l">
              <a:lnSpc>
                <a:spcPct val="150000"/>
              </a:lnSpc>
            </a:pPr>
            <a:endParaRPr lang="en-CA" kern="0" dirty="0">
              <a:solidFill>
                <a:sysClr val="windowText" lastClr="000000"/>
              </a:solidFill>
            </a:endParaRPr>
          </a:p>
          <a:p>
            <a:pPr marL="357188" indent="-357188" algn="l">
              <a:lnSpc>
                <a:spcPct val="150000"/>
              </a:lnSpc>
            </a:pPr>
            <a:r>
              <a:rPr lang="en-CA" kern="0" dirty="0">
                <a:solidFill>
                  <a:sysClr val="windowText" lastClr="000000"/>
                </a:solidFill>
              </a:rPr>
              <a:t>3. Can we use the above algorithm to solve the single-source shortest path problem and the all pairs shortest path problem? </a:t>
            </a:r>
          </a:p>
        </p:txBody>
      </p:sp>
      <p:sp>
        <p:nvSpPr>
          <p:cNvPr id="5" name="文本框 4">
            <a:extLst>
              <a:ext uri="{FF2B5EF4-FFF2-40B4-BE49-F238E27FC236}">
                <a16:creationId xmlns:a16="http://schemas.microsoft.com/office/drawing/2014/main" id="{96CDAD13-F473-4843-8077-B349F3582EEE}"/>
              </a:ext>
            </a:extLst>
          </p:cNvPr>
          <p:cNvSpPr txBox="1"/>
          <p:nvPr/>
        </p:nvSpPr>
        <p:spPr>
          <a:xfrm>
            <a:off x="1193992" y="2390497"/>
            <a:ext cx="8534400" cy="984885"/>
          </a:xfrm>
          <a:prstGeom prst="rect">
            <a:avLst/>
          </a:prstGeom>
          <a:noFill/>
        </p:spPr>
        <p:txBody>
          <a:bodyPr wrap="square">
            <a:spAutoFit/>
          </a:bodyPr>
          <a:lstStyle/>
          <a:p>
            <a:r>
              <a:rPr lang="en-US" altLang="zh-CN" sz="2000" dirty="0">
                <a:solidFill>
                  <a:schemeClr val="accent3"/>
                </a:solidFill>
              </a:rPr>
              <a:t>Yes, we can. No, in the above example,  A-&gt;C-&gt;D is another path with length 2. </a:t>
            </a:r>
          </a:p>
          <a:p>
            <a:endParaRPr lang="zh-CN" altLang="en-US" dirty="0">
              <a:solidFill>
                <a:schemeClr val="accent3"/>
              </a:solidFill>
            </a:endParaRPr>
          </a:p>
        </p:txBody>
      </p:sp>
      <p:sp>
        <p:nvSpPr>
          <p:cNvPr id="7" name="文本框 6">
            <a:extLst>
              <a:ext uri="{FF2B5EF4-FFF2-40B4-BE49-F238E27FC236}">
                <a16:creationId xmlns:a16="http://schemas.microsoft.com/office/drawing/2014/main" id="{546A88D1-0A4D-488C-8BFD-B513DA5F9D75}"/>
              </a:ext>
            </a:extLst>
          </p:cNvPr>
          <p:cNvSpPr txBox="1"/>
          <p:nvPr/>
        </p:nvSpPr>
        <p:spPr>
          <a:xfrm>
            <a:off x="1167064" y="3349104"/>
            <a:ext cx="10186736" cy="1015663"/>
          </a:xfrm>
          <a:prstGeom prst="rect">
            <a:avLst/>
          </a:prstGeom>
          <a:noFill/>
        </p:spPr>
        <p:txBody>
          <a:bodyPr wrap="square">
            <a:spAutoFit/>
          </a:bodyPr>
          <a:lstStyle/>
          <a:p>
            <a:pPr marL="0" indent="0">
              <a:buNone/>
            </a:pPr>
            <a:r>
              <a:rPr lang="en-US" altLang="zh-CN" sz="2000" dirty="0">
                <a:solidFill>
                  <a:schemeClr val="accent3"/>
                </a:solidFill>
              </a:rPr>
              <a:t>The time complexity is O(m) which is the same with BFS. Slightly faster in practice because of the early termination. The space complexity is O(n) since we need to record the parent vertex of each visited vertex. </a:t>
            </a:r>
          </a:p>
        </p:txBody>
      </p:sp>
      <p:sp>
        <p:nvSpPr>
          <p:cNvPr id="9" name="文本框 8">
            <a:extLst>
              <a:ext uri="{FF2B5EF4-FFF2-40B4-BE49-F238E27FC236}">
                <a16:creationId xmlns:a16="http://schemas.microsoft.com/office/drawing/2014/main" id="{AAD291C3-562C-48C0-91F1-5274D63E9897}"/>
              </a:ext>
            </a:extLst>
          </p:cNvPr>
          <p:cNvSpPr txBox="1"/>
          <p:nvPr/>
        </p:nvSpPr>
        <p:spPr>
          <a:xfrm>
            <a:off x="1193992" y="5323374"/>
            <a:ext cx="6093994" cy="400110"/>
          </a:xfrm>
          <a:prstGeom prst="rect">
            <a:avLst/>
          </a:prstGeom>
          <a:noFill/>
        </p:spPr>
        <p:txBody>
          <a:bodyPr wrap="square">
            <a:spAutoFit/>
          </a:bodyPr>
          <a:lstStyle/>
          <a:p>
            <a:r>
              <a:rPr lang="en-US" altLang="zh-CN" sz="2000" dirty="0">
                <a:solidFill>
                  <a:schemeClr val="accent3"/>
                </a:solidFill>
              </a:rPr>
              <a:t>Yes</a:t>
            </a:r>
            <a:r>
              <a:rPr lang="en-US" altLang="zh-CN" sz="2000" dirty="0"/>
              <a:t>.</a:t>
            </a:r>
            <a:endParaRPr lang="zh-CN" altLang="en-US" sz="2000" dirty="0"/>
          </a:p>
        </p:txBody>
      </p:sp>
      <p:sp>
        <p:nvSpPr>
          <p:cNvPr id="8" name="Footer Placeholder 7">
            <a:extLst>
              <a:ext uri="{FF2B5EF4-FFF2-40B4-BE49-F238E27FC236}">
                <a16:creationId xmlns:a16="http://schemas.microsoft.com/office/drawing/2014/main" id="{78D4830A-FC10-DEA2-EE66-04F42EA82040}"/>
              </a:ext>
            </a:extLst>
          </p:cNvPr>
          <p:cNvSpPr>
            <a:spLocks noGrp="1"/>
          </p:cNvSpPr>
          <p:nvPr>
            <p:ph type="ftr" sz="quarter" idx="10"/>
          </p:nvPr>
        </p:nvSpPr>
        <p:spPr/>
        <p:txBody>
          <a:bodyPr/>
          <a:lstStyle/>
          <a:p>
            <a:r>
              <a:rPr lang="en-AU"/>
              <a:t>22T2</a:t>
            </a:r>
            <a:endParaRPr lang="en-AU" dirty="0"/>
          </a:p>
        </p:txBody>
      </p:sp>
      <p:sp>
        <p:nvSpPr>
          <p:cNvPr id="10" name="Slide Number Placeholder 9">
            <a:extLst>
              <a:ext uri="{FF2B5EF4-FFF2-40B4-BE49-F238E27FC236}">
                <a16:creationId xmlns:a16="http://schemas.microsoft.com/office/drawing/2014/main" id="{31D02D61-BB55-74FE-BAEB-4A4CA1CF7B04}"/>
              </a:ext>
            </a:extLst>
          </p:cNvPr>
          <p:cNvSpPr>
            <a:spLocks noGrp="1"/>
          </p:cNvSpPr>
          <p:nvPr>
            <p:ph type="sldNum" sz="quarter" idx="11"/>
          </p:nvPr>
        </p:nvSpPr>
        <p:spPr/>
        <p:txBody>
          <a:bodyPr/>
          <a:lstStyle/>
          <a:p>
            <a:fld id="{009375D7-070A-4959-9224-FB5E66F2B1B3}" type="slidenum">
              <a:rPr lang="en-AU" smtClean="0"/>
              <a:pPr/>
              <a:t>9</a:t>
            </a:fld>
            <a:endParaRPr lang="en-AU" dirty="0"/>
          </a:p>
        </p:txBody>
      </p:sp>
    </p:spTree>
    <p:extLst>
      <p:ext uri="{BB962C8B-B14F-4D97-AF65-F5344CB8AC3E}">
        <p14:creationId xmlns:p14="http://schemas.microsoft.com/office/powerpoint/2010/main" val="14415661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681" y="2427878"/>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pPr eaLnBrk="1" hangingPunct="1"/>
            <a:r>
              <a:rPr lang="en-US" altLang="en-US" dirty="0">
                <a:cs typeface="Arial" charset="0"/>
              </a:rPr>
              <a:t>Idea</a:t>
            </a:r>
          </a:p>
        </p:txBody>
      </p:sp>
      <p:sp>
        <p:nvSpPr>
          <p:cNvPr id="14340" name="Rectangle 3"/>
          <p:cNvSpPr>
            <a:spLocks noGrp="1" noChangeArrowheads="1"/>
          </p:cNvSpPr>
          <p:nvPr>
            <p:ph idx="1"/>
          </p:nvPr>
        </p:nvSpPr>
        <p:spPr/>
        <p:txBody>
          <a:bodyPr>
            <a:normAutofit/>
          </a:bodyPr>
          <a:lstStyle/>
          <a:p>
            <a:pPr eaLnBrk="1" hangingPunct="1">
              <a:buFont typeface="Arial" charset="0"/>
              <a:buNone/>
            </a:pPr>
            <a:r>
              <a:rPr lang="en-US" altLang="en-US" sz="2400" dirty="0">
                <a:latin typeface="Arial" charset="0"/>
                <a:cs typeface="Arial" charset="0"/>
              </a:rPr>
              <a:t>A lower bound on the shortest distance from Kranj to the destination is </a:t>
            </a:r>
            <a:r>
              <a:rPr lang="en-US" altLang="en-US" sz="2400" dirty="0">
                <a:solidFill>
                  <a:srgbClr val="FF0000"/>
                </a:solidFill>
                <a:latin typeface="Arial" charset="0"/>
                <a:cs typeface="Arial" charset="0"/>
              </a:rPr>
              <a:t>now</a:t>
            </a:r>
            <a:r>
              <a:rPr lang="en-US" altLang="en-US" sz="2400" dirty="0">
                <a:latin typeface="Arial" charset="0"/>
                <a:cs typeface="Arial" charset="0"/>
              </a:rPr>
              <a:t> </a:t>
            </a:r>
            <a:r>
              <a:rPr lang="en-US" altLang="en-US" sz="2400" dirty="0">
                <a:solidFill>
                  <a:srgbClr val="3333CC"/>
                </a:solidFill>
                <a:latin typeface="Times New Roman" pitchFamily="18" charset="0"/>
                <a:cs typeface="Times New Roman" pitchFamily="18" charset="0"/>
              </a:rPr>
              <a:t>h(Kranj, </a:t>
            </a:r>
            <a:r>
              <a:rPr lang="en-US" altLang="en-US" sz="2400" dirty="0" err="1">
                <a:solidFill>
                  <a:srgbClr val="3333CC"/>
                </a:solidFill>
                <a:latin typeface="Times New Roman" pitchFamily="18" charset="0"/>
                <a:cs typeface="Times New Roman" pitchFamily="18" charset="0"/>
              </a:rPr>
              <a:t>Bohinj</a:t>
            </a:r>
            <a:r>
              <a:rPr lang="en-US" altLang="en-US" sz="2400" dirty="0">
                <a:solidFill>
                  <a:srgbClr val="3333CC"/>
                </a:solidFill>
                <a:latin typeface="Times New Roman" pitchFamily="18" charset="0"/>
                <a:cs typeface="Times New Roman" pitchFamily="18" charset="0"/>
              </a:rPr>
              <a:t>) = 32 km</a:t>
            </a:r>
            <a:r>
              <a:rPr lang="en-US" altLang="en-US" sz="2400" dirty="0">
                <a:solidFill>
                  <a:srgbClr val="3333CC"/>
                </a:solidFill>
                <a:latin typeface="Arial" charset="0"/>
                <a:cs typeface="Arial" charset="0"/>
              </a:rPr>
              <a:t> </a:t>
            </a:r>
            <a:endParaRPr lang="en-US" altLang="en-US" sz="2400" dirty="0">
              <a:solidFill>
                <a:srgbClr val="3333CC"/>
              </a:solidFill>
              <a:latin typeface="Times New Roman" pitchFamily="18" charset="0"/>
              <a:cs typeface="Times New Roman" pitchFamily="18" charset="0"/>
            </a:endParaRPr>
          </a:p>
        </p:txBody>
      </p:sp>
      <p:sp>
        <p:nvSpPr>
          <p:cNvPr id="6" name="Oval 5"/>
          <p:cNvSpPr/>
          <p:nvPr/>
        </p:nvSpPr>
        <p:spPr>
          <a:xfrm>
            <a:off x="6846889" y="3617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43" name="TextBox 7"/>
          <p:cNvSpPr txBox="1">
            <a:spLocks noChangeArrowheads="1"/>
          </p:cNvSpPr>
          <p:nvPr/>
        </p:nvSpPr>
        <p:spPr bwMode="auto">
          <a:xfrm>
            <a:off x="7239000" y="33369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cxnSp>
        <p:nvCxnSpPr>
          <p:cNvPr id="14344" name="Straight Connector 8"/>
          <p:cNvCxnSpPr>
            <a:cxnSpLocks noChangeShapeType="1"/>
          </p:cNvCxnSpPr>
          <p:nvPr/>
        </p:nvCxnSpPr>
        <p:spPr bwMode="auto">
          <a:xfrm>
            <a:off x="4238626" y="3063876"/>
            <a:ext cx="2714625" cy="500063"/>
          </a:xfrm>
          <a:prstGeom prst="line">
            <a:avLst/>
          </a:prstGeom>
          <a:noFill/>
          <a:ln w="19050" algn="ctr">
            <a:solidFill>
              <a:schemeClr val="accent2"/>
            </a:solidFill>
            <a:round/>
            <a:headEnd/>
            <a:tailEnd/>
          </a:ln>
          <a:extLst>
            <a:ext uri="{909E8E84-426E-40DD-AFC4-6F175D3DCCD1}">
              <a14:hiddenFill xmlns:a14="http://schemas.microsoft.com/office/drawing/2010/main">
                <a:noFill/>
              </a14:hiddenFill>
            </a:ext>
          </a:extLst>
        </p:spPr>
      </p:cxnSp>
      <p:sp>
        <p:nvSpPr>
          <p:cNvPr id="14345" name="TextBox 9"/>
          <p:cNvSpPr txBox="1">
            <a:spLocks noChangeArrowheads="1"/>
          </p:cNvSpPr>
          <p:nvPr/>
        </p:nvSpPr>
        <p:spPr bwMode="auto">
          <a:xfrm rot="566893">
            <a:off x="5121275" y="29813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3871914" y="2982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B2F97D04-4805-28BA-BCA1-9E3C13ECD68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180B466-C685-A63C-9D5E-DD7C79DE1DCB}"/>
              </a:ext>
            </a:extLst>
          </p:cNvPr>
          <p:cNvSpPr>
            <a:spLocks noGrp="1"/>
          </p:cNvSpPr>
          <p:nvPr>
            <p:ph type="sldNum" sz="quarter" idx="11"/>
          </p:nvPr>
        </p:nvSpPr>
        <p:spPr/>
        <p:txBody>
          <a:bodyPr/>
          <a:lstStyle/>
          <a:p>
            <a:fld id="{009375D7-070A-4959-9224-FB5E66F2B1B3}" type="slidenum">
              <a:rPr lang="en-AU" smtClean="0"/>
              <a:pPr/>
              <a:t>90</a:t>
            </a:fld>
            <a:endParaRPr lang="en-AU" dirty="0"/>
          </a:p>
        </p:txBody>
      </p:sp>
    </p:spTree>
    <p:extLst>
      <p:ext uri="{BB962C8B-B14F-4D97-AF65-F5344CB8AC3E}">
        <p14:creationId xmlns:p14="http://schemas.microsoft.com/office/powerpoint/2010/main" val="1241952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381" y="2662237"/>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pPr eaLnBrk="1" hangingPunct="1"/>
            <a:r>
              <a:rPr lang="en-US" altLang="en-US" dirty="0">
                <a:cs typeface="Arial" charset="0"/>
              </a:rPr>
              <a:t>Idea</a:t>
            </a:r>
          </a:p>
        </p:txBody>
      </p:sp>
      <p:sp>
        <p:nvSpPr>
          <p:cNvPr id="15364" name="Rectangle 3"/>
          <p:cNvSpPr>
            <a:spLocks noGrp="1" noChangeArrowheads="1"/>
          </p:cNvSpPr>
          <p:nvPr>
            <p:ph idx="1"/>
          </p:nvPr>
        </p:nvSpPr>
        <p:spPr/>
        <p:txBody>
          <a:bodyPr/>
          <a:lstStyle/>
          <a:p>
            <a:pPr eaLnBrk="1" hangingPunct="1">
              <a:buFont typeface="Arial" charset="0"/>
              <a:buNone/>
            </a:pPr>
            <a:r>
              <a:rPr lang="en-US" altLang="en-US" dirty="0">
                <a:latin typeface="Arial" charset="0"/>
                <a:cs typeface="Arial" charset="0"/>
              </a:rPr>
              <a:t>Thus, we weight of the path up to Kranj is</a:t>
            </a:r>
          </a:p>
          <a:p>
            <a:pPr algn="ctr" eaLnBrk="1" hangingPunct="1">
              <a:buFont typeface="Arial" charset="0"/>
              <a:buNone/>
            </a:pPr>
            <a:r>
              <a:rPr lang="en-US" altLang="en-US" dirty="0">
                <a:latin typeface="Times New Roman" pitchFamily="18" charset="0"/>
                <a:cs typeface="Times New Roman" pitchFamily="18" charset="0"/>
              </a:rPr>
              <a:t> w(Kranj) = </a:t>
            </a:r>
            <a:r>
              <a:rPr lang="en-US" altLang="en-US" dirty="0">
                <a:solidFill>
                  <a:srgbClr val="FF0000"/>
                </a:solidFill>
                <a:latin typeface="Times New Roman" pitchFamily="18" charset="0"/>
                <a:cs typeface="Times New Roman" pitchFamily="18" charset="0"/>
              </a:rPr>
              <a:t>d(</a:t>
            </a:r>
            <a:r>
              <a:rPr lang="en-US" altLang="en-US" dirty="0" err="1">
                <a:solidFill>
                  <a:srgbClr val="FF0000"/>
                </a:solidFill>
                <a:latin typeface="Times New Roman" pitchFamily="18" charset="0"/>
                <a:cs typeface="Times New Roman" pitchFamily="18" charset="0"/>
              </a:rPr>
              <a:t>Kamnik</a:t>
            </a:r>
            <a:r>
              <a:rPr lang="en-US" altLang="en-US" dirty="0">
                <a:solidFill>
                  <a:srgbClr val="FF0000"/>
                </a:solidFill>
                <a:latin typeface="Times New Roman" pitchFamily="18" charset="0"/>
                <a:cs typeface="Times New Roman" pitchFamily="18" charset="0"/>
              </a:rPr>
              <a:t>, Kranj)</a:t>
            </a:r>
            <a:r>
              <a:rPr lang="en-US" altLang="en-US" dirty="0">
                <a:latin typeface="Times New Roman" pitchFamily="18" charset="0"/>
                <a:cs typeface="Times New Roman" pitchFamily="18" charset="0"/>
              </a:rPr>
              <a:t> + </a:t>
            </a:r>
            <a:r>
              <a:rPr lang="en-US" altLang="en-US" dirty="0">
                <a:solidFill>
                  <a:srgbClr val="3333CC"/>
                </a:solidFill>
                <a:latin typeface="Times New Roman" pitchFamily="18" charset="0"/>
                <a:cs typeface="Times New Roman" pitchFamily="18" charset="0"/>
              </a:rPr>
              <a:t>h(Kranj, </a:t>
            </a:r>
            <a:r>
              <a:rPr lang="en-US" altLang="en-US" dirty="0" err="1">
                <a:solidFill>
                  <a:srgbClr val="3333CC"/>
                </a:solidFill>
                <a:latin typeface="Times New Roman" pitchFamily="18" charset="0"/>
                <a:cs typeface="Times New Roman" pitchFamily="18" charset="0"/>
              </a:rPr>
              <a:t>Bohinj</a:t>
            </a:r>
            <a:r>
              <a:rPr lang="en-US" altLang="en-US" dirty="0">
                <a:solidFill>
                  <a:srgbClr val="3333CC"/>
                </a:solidFill>
                <a:latin typeface="Times New Roman" pitchFamily="18" charset="0"/>
                <a:cs typeface="Times New Roman" pitchFamily="18" charset="0"/>
              </a:rPr>
              <a:t>) </a:t>
            </a:r>
            <a:r>
              <a:rPr lang="en-US" altLang="en-US" dirty="0">
                <a:latin typeface="Times New Roman" pitchFamily="18" charset="0"/>
                <a:cs typeface="Times New Roman" pitchFamily="18" charset="0"/>
              </a:rPr>
              <a:t>= 60 km</a:t>
            </a:r>
            <a:r>
              <a:rPr lang="en-US" altLang="en-US" dirty="0">
                <a:latin typeface="Arial" charset="0"/>
                <a:cs typeface="Arial" charset="0"/>
              </a:rPr>
              <a:t> </a:t>
            </a:r>
            <a:endParaRPr lang="en-US" altLang="en-US" dirty="0">
              <a:latin typeface="Times New Roman" pitchFamily="18" charset="0"/>
              <a:cs typeface="Times New Roman" pitchFamily="18" charset="0"/>
            </a:endParaRPr>
          </a:p>
        </p:txBody>
      </p:sp>
      <p:sp>
        <p:nvSpPr>
          <p:cNvPr id="6" name="Oval 5"/>
          <p:cNvSpPr/>
          <p:nvPr/>
        </p:nvSpPr>
        <p:spPr>
          <a:xfrm>
            <a:off x="6674645" y="3930650"/>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505031" y="4067175"/>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5367" name="Straight Connector 8"/>
          <p:cNvCxnSpPr>
            <a:cxnSpLocks noChangeShapeType="1"/>
          </p:cNvCxnSpPr>
          <p:nvPr/>
        </p:nvCxnSpPr>
        <p:spPr bwMode="auto">
          <a:xfrm>
            <a:off x="4066382" y="3376612"/>
            <a:ext cx="2714625" cy="500063"/>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5368" name="TextBox 9"/>
          <p:cNvSpPr txBox="1">
            <a:spLocks noChangeArrowheads="1"/>
          </p:cNvSpPr>
          <p:nvPr/>
        </p:nvSpPr>
        <p:spPr bwMode="auto">
          <a:xfrm rot="566893">
            <a:off x="4949031" y="3294062"/>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3699670" y="3295650"/>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0" name="TextBox 7"/>
          <p:cNvSpPr txBox="1">
            <a:spLocks noChangeArrowheads="1"/>
          </p:cNvSpPr>
          <p:nvPr/>
        </p:nvSpPr>
        <p:spPr bwMode="auto">
          <a:xfrm>
            <a:off x="7066756" y="3649662"/>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FF0000"/>
                </a:solidFill>
                <a:latin typeface="Times New Roman" pitchFamily="18" charset="0"/>
                <a:cs typeface="Times New Roman" pitchFamily="18" charset="0"/>
              </a:rPr>
              <a:t>28 km</a:t>
            </a:r>
          </a:p>
        </p:txBody>
      </p:sp>
      <p:sp>
        <p:nvSpPr>
          <p:cNvPr id="2" name="Footer Placeholder 1">
            <a:extLst>
              <a:ext uri="{FF2B5EF4-FFF2-40B4-BE49-F238E27FC236}">
                <a16:creationId xmlns:a16="http://schemas.microsoft.com/office/drawing/2014/main" id="{3D4D7B07-CE0C-FD18-5682-F036244028E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1E085EE-AB6D-577E-F4C5-AC679E4DC7B6}"/>
              </a:ext>
            </a:extLst>
          </p:cNvPr>
          <p:cNvSpPr>
            <a:spLocks noGrp="1"/>
          </p:cNvSpPr>
          <p:nvPr>
            <p:ph type="sldNum" sz="quarter" idx="11"/>
          </p:nvPr>
        </p:nvSpPr>
        <p:spPr/>
        <p:txBody>
          <a:bodyPr/>
          <a:lstStyle/>
          <a:p>
            <a:fld id="{009375D7-070A-4959-9224-FB5E66F2B1B3}" type="slidenum">
              <a:rPr lang="en-AU" smtClean="0"/>
              <a:pPr/>
              <a:t>91</a:t>
            </a:fld>
            <a:endParaRPr lang="en-AU" dirty="0"/>
          </a:p>
        </p:txBody>
      </p:sp>
    </p:spTree>
    <p:extLst>
      <p:ext uri="{BB962C8B-B14F-4D97-AF65-F5344CB8AC3E}">
        <p14:creationId xmlns:p14="http://schemas.microsoft.com/office/powerpoint/2010/main" val="744610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wharder\Desktop\sloven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349501"/>
            <a:ext cx="611663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pPr eaLnBrk="1" hangingPunct="1"/>
            <a:r>
              <a:rPr lang="en-US" altLang="en-US" dirty="0">
                <a:cs typeface="Arial" charset="0"/>
              </a:rPr>
              <a:t>Idea</a:t>
            </a:r>
          </a:p>
        </p:txBody>
      </p:sp>
      <p:sp>
        <p:nvSpPr>
          <p:cNvPr id="16388" name="Rectangle 3"/>
          <p:cNvSpPr>
            <a:spLocks noGrp="1" noChangeArrowheads="1"/>
          </p:cNvSpPr>
          <p:nvPr>
            <p:ph idx="1"/>
          </p:nvPr>
        </p:nvSpPr>
        <p:spPr/>
        <p:txBody>
          <a:bodyPr>
            <a:normAutofit/>
          </a:bodyPr>
          <a:lstStyle/>
          <a:p>
            <a:pPr eaLnBrk="1" hangingPunct="1">
              <a:buFont typeface="Arial" charset="0"/>
              <a:buNone/>
            </a:pPr>
            <a:r>
              <a:rPr lang="en-US" altLang="en-US" dirty="0">
                <a:latin typeface="Arial" charset="0"/>
                <a:cs typeface="Arial" charset="0"/>
              </a:rPr>
              <a:t>Any path extending this given path to </a:t>
            </a:r>
            <a:r>
              <a:rPr lang="en-US" altLang="en-US" dirty="0" err="1">
                <a:latin typeface="Arial" charset="0"/>
                <a:cs typeface="Arial" charset="0"/>
              </a:rPr>
              <a:t>Bohimj</a:t>
            </a:r>
            <a:r>
              <a:rPr lang="en-US" altLang="en-US" dirty="0">
                <a:latin typeface="Arial" charset="0"/>
                <a:cs typeface="Arial" charset="0"/>
              </a:rPr>
              <a:t> must be at least </a:t>
            </a:r>
            <a:r>
              <a:rPr lang="en-US" altLang="en-US" dirty="0">
                <a:latin typeface="Times New Roman" pitchFamily="18" charset="0"/>
                <a:cs typeface="Times New Roman" pitchFamily="18" charset="0"/>
              </a:rPr>
              <a:t>60 km</a:t>
            </a:r>
          </a:p>
        </p:txBody>
      </p:sp>
      <p:sp>
        <p:nvSpPr>
          <p:cNvPr id="6" name="Oval 5"/>
          <p:cNvSpPr/>
          <p:nvPr/>
        </p:nvSpPr>
        <p:spPr>
          <a:xfrm>
            <a:off x="6846889" y="3617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p:nvPr/>
        </p:nvSpPr>
        <p:spPr>
          <a:xfrm>
            <a:off x="8677275" y="3754439"/>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391" name="TextBox 7"/>
          <p:cNvSpPr txBox="1">
            <a:spLocks noChangeArrowheads="1"/>
          </p:cNvSpPr>
          <p:nvPr/>
        </p:nvSpPr>
        <p:spPr bwMode="auto">
          <a:xfrm>
            <a:off x="7239000" y="3336925"/>
            <a:ext cx="768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latin typeface="Times New Roman" pitchFamily="18" charset="0"/>
                <a:cs typeface="Times New Roman" pitchFamily="18" charset="0"/>
              </a:rPr>
              <a:t>28 km</a:t>
            </a:r>
          </a:p>
        </p:txBody>
      </p:sp>
      <p:cxnSp>
        <p:nvCxnSpPr>
          <p:cNvPr id="16392" name="Straight Connector 8"/>
          <p:cNvCxnSpPr>
            <a:cxnSpLocks noChangeShapeType="1"/>
          </p:cNvCxnSpPr>
          <p:nvPr/>
        </p:nvCxnSpPr>
        <p:spPr bwMode="auto">
          <a:xfrm>
            <a:off x="4238626" y="3063876"/>
            <a:ext cx="2714625" cy="500063"/>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6393" name="TextBox 9"/>
          <p:cNvSpPr txBox="1">
            <a:spLocks noChangeArrowheads="1"/>
          </p:cNvSpPr>
          <p:nvPr/>
        </p:nvSpPr>
        <p:spPr bwMode="auto">
          <a:xfrm rot="566893">
            <a:off x="5121275" y="2981326"/>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32 km</a:t>
            </a:r>
          </a:p>
        </p:txBody>
      </p:sp>
      <p:sp>
        <p:nvSpPr>
          <p:cNvPr id="11" name="Oval 10"/>
          <p:cNvSpPr/>
          <p:nvPr/>
        </p:nvSpPr>
        <p:spPr>
          <a:xfrm>
            <a:off x="3871914" y="2982914"/>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5AE9707E-7656-E17F-6ABC-692C21885E2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F2C43F7-EBDF-6C60-6D43-55D05EA62A5A}"/>
              </a:ext>
            </a:extLst>
          </p:cNvPr>
          <p:cNvSpPr>
            <a:spLocks noGrp="1"/>
          </p:cNvSpPr>
          <p:nvPr>
            <p:ph type="sldNum" sz="quarter" idx="11"/>
          </p:nvPr>
        </p:nvSpPr>
        <p:spPr/>
        <p:txBody>
          <a:bodyPr/>
          <a:lstStyle/>
          <a:p>
            <a:fld id="{009375D7-070A-4959-9224-FB5E66F2B1B3}" type="slidenum">
              <a:rPr lang="en-AU" smtClean="0"/>
              <a:pPr/>
              <a:t>92</a:t>
            </a:fld>
            <a:endParaRPr lang="en-AU" dirty="0"/>
          </a:p>
        </p:txBody>
      </p:sp>
    </p:spTree>
    <p:extLst>
      <p:ext uri="{BB962C8B-B14F-4D97-AF65-F5344CB8AC3E}">
        <p14:creationId xmlns:p14="http://schemas.microsoft.com/office/powerpoint/2010/main" val="1115117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Grp="1" noChangeArrowheads="1"/>
          </p:cNvSpPr>
          <p:nvPr>
            <p:ph type="title"/>
          </p:nvPr>
        </p:nvSpPr>
        <p:spPr/>
        <p:txBody>
          <a:bodyPr/>
          <a:lstStyle/>
          <a:p>
            <a:pPr eaLnBrk="1" hangingPunct="1"/>
            <a:r>
              <a:rPr lang="en-US" altLang="en-US" dirty="0">
                <a:cs typeface="Arial" charset="0"/>
              </a:rPr>
              <a:t>Idea</a:t>
            </a:r>
          </a:p>
        </p:txBody>
      </p:sp>
      <p:sp>
        <p:nvSpPr>
          <p:cNvPr id="17410" name="Content Placeholder 11"/>
          <p:cNvSpPr>
            <a:spLocks noGrp="1"/>
          </p:cNvSpPr>
          <p:nvPr>
            <p:ph idx="1"/>
          </p:nvPr>
        </p:nvSpPr>
        <p:spPr/>
        <p:txBody>
          <a:bodyPr/>
          <a:lstStyle/>
          <a:p>
            <a:pPr eaLnBrk="1" hangingPunct="1">
              <a:buFont typeface="Arial" charset="0"/>
              <a:buNone/>
            </a:pPr>
            <a:r>
              <a:rPr lang="en-CA" altLang="en-US" sz="2400" dirty="0">
                <a:latin typeface="Arial" charset="0"/>
                <a:cs typeface="Arial" charset="0"/>
              </a:rPr>
              <a:t>The value </a:t>
            </a:r>
            <a:r>
              <a:rPr lang="en-CA" altLang="en-US" sz="2400" dirty="0">
                <a:latin typeface="Times New Roman" pitchFamily="18" charset="0"/>
                <a:cs typeface="Times New Roman" pitchFamily="18" charset="0"/>
              </a:rPr>
              <a:t>w(Kranj)</a:t>
            </a:r>
            <a:r>
              <a:rPr lang="en-CA" altLang="en-US" sz="2400" dirty="0">
                <a:latin typeface="Arial" charset="0"/>
                <a:cs typeface="Arial" charset="0"/>
              </a:rPr>
              <a:t> represents the shortest possible distance from </a:t>
            </a:r>
            <a:r>
              <a:rPr lang="en-CA" altLang="en-US" sz="2400" dirty="0" err="1">
                <a:latin typeface="Arial" charset="0"/>
                <a:cs typeface="Arial" charset="0"/>
              </a:rPr>
              <a:t>Kamnik</a:t>
            </a:r>
            <a:r>
              <a:rPr lang="en-CA" altLang="en-US" sz="2400" dirty="0">
                <a:latin typeface="Arial" charset="0"/>
                <a:cs typeface="Arial" charset="0"/>
              </a:rPr>
              <a:t> to </a:t>
            </a:r>
            <a:r>
              <a:rPr lang="en-CA" altLang="en-US" sz="2400" dirty="0" err="1">
                <a:latin typeface="Arial" charset="0"/>
                <a:cs typeface="Arial" charset="0"/>
              </a:rPr>
              <a:t>Bohinj</a:t>
            </a:r>
            <a:r>
              <a:rPr lang="en-CA" altLang="en-US" sz="2400" dirty="0">
                <a:latin typeface="Arial" charset="0"/>
                <a:cs typeface="Arial" charset="0"/>
              </a:rPr>
              <a:t> given that we follow the path to Kranj</a:t>
            </a:r>
          </a:p>
          <a:p>
            <a:pPr eaLnBrk="1" hangingPunct="1">
              <a:buFont typeface="Arial" charset="0"/>
              <a:buNone/>
            </a:pPr>
            <a:endParaRPr lang="en-CA" altLang="en-US" sz="2400" dirty="0">
              <a:latin typeface="Arial" charset="0"/>
              <a:cs typeface="Arial" charset="0"/>
            </a:endParaRPr>
          </a:p>
          <a:p>
            <a:pPr eaLnBrk="1" hangingPunct="1">
              <a:buFont typeface="Arial" charset="0"/>
              <a:buNone/>
            </a:pPr>
            <a:r>
              <a:rPr lang="en-CA" altLang="en-US" sz="2400" dirty="0">
                <a:latin typeface="Arial" charset="0"/>
                <a:cs typeface="Arial" charset="0"/>
              </a:rPr>
              <a:t>As with Dijkstra’s algorithm, we must start with the null path starting at </a:t>
            </a:r>
            <a:r>
              <a:rPr lang="en-CA" altLang="en-US" sz="2400" dirty="0" err="1">
                <a:latin typeface="Arial" charset="0"/>
                <a:cs typeface="Arial" charset="0"/>
              </a:rPr>
              <a:t>Kamnik</a:t>
            </a:r>
            <a:r>
              <a:rPr lang="en-CA" altLang="en-US" sz="2400" dirty="0">
                <a:latin typeface="Arial" charset="0"/>
                <a:cs typeface="Arial" charset="0"/>
              </a:rPr>
              <a:t>:</a:t>
            </a:r>
          </a:p>
          <a:p>
            <a:pPr lvl="1" eaLnBrk="1" hangingPunct="1">
              <a:buFontTx/>
              <a:buNone/>
            </a:pPr>
            <a:r>
              <a:rPr lang="en-CA" altLang="en-US" sz="2000" dirty="0">
                <a:latin typeface="Arial" charset="0"/>
                <a:cs typeface="Arial" charset="0"/>
              </a:rPr>
              <a:t>	           </a:t>
            </a:r>
            <a:r>
              <a:rPr lang="en-CA" altLang="en-US" sz="2000" dirty="0">
                <a:latin typeface="Times New Roman" pitchFamily="18" charset="0"/>
                <a:cs typeface="Times New Roman" pitchFamily="18" charset="0"/>
              </a:rPr>
              <a:t>w(</a:t>
            </a:r>
            <a:r>
              <a:rPr lang="en-CA" altLang="en-US" sz="2000" dirty="0" err="1">
                <a:latin typeface="Times New Roman" pitchFamily="18" charset="0"/>
                <a:cs typeface="Times New Roman" pitchFamily="18" charset="0"/>
              </a:rPr>
              <a:t>Kamnik</a:t>
            </a:r>
            <a:r>
              <a:rPr lang="en-CA" altLang="en-US" sz="2000" dirty="0">
                <a:latin typeface="Times New Roman" pitchFamily="18" charset="0"/>
                <a:cs typeface="Times New Roman" pitchFamily="18" charset="0"/>
              </a:rPr>
              <a:t>)	=  </a:t>
            </a:r>
            <a:r>
              <a:rPr lang="en-CA" altLang="en-US" sz="2000" dirty="0">
                <a:solidFill>
                  <a:srgbClr val="FF0000"/>
                </a:solidFill>
                <a:latin typeface="Times New Roman" pitchFamily="18" charset="0"/>
                <a:cs typeface="Times New Roman" pitchFamily="18" charset="0"/>
              </a:rPr>
              <a:t>d(</a:t>
            </a:r>
            <a:r>
              <a:rPr lang="en-CA" altLang="en-US" sz="2000" dirty="0" err="1">
                <a:solidFill>
                  <a:srgbClr val="FF0000"/>
                </a:solidFill>
                <a:latin typeface="Times New Roman" pitchFamily="18" charset="0"/>
                <a:cs typeface="Times New Roman" pitchFamily="18" charset="0"/>
              </a:rPr>
              <a:t>Kamnik</a:t>
            </a:r>
            <a:r>
              <a:rPr lang="en-CA" altLang="en-US" sz="2000" dirty="0">
                <a:solidFill>
                  <a:srgbClr val="FF0000"/>
                </a:solidFill>
                <a:latin typeface="Times New Roman" pitchFamily="18" charset="0"/>
                <a:cs typeface="Times New Roman" pitchFamily="18" charset="0"/>
              </a:rPr>
              <a:t>, </a:t>
            </a:r>
            <a:r>
              <a:rPr lang="en-CA" altLang="en-US" sz="2000" dirty="0" err="1">
                <a:solidFill>
                  <a:srgbClr val="FF0000"/>
                </a:solidFill>
                <a:latin typeface="Times New Roman" pitchFamily="18" charset="0"/>
                <a:cs typeface="Times New Roman" pitchFamily="18" charset="0"/>
              </a:rPr>
              <a:t>Kamnik</a:t>
            </a:r>
            <a:r>
              <a:rPr lang="en-CA" altLang="en-US" sz="2000" dirty="0">
                <a:solidFill>
                  <a:srgbClr val="FF0000"/>
                </a:solidFill>
                <a:latin typeface="Times New Roman" pitchFamily="18" charset="0"/>
                <a:cs typeface="Times New Roman" pitchFamily="18" charset="0"/>
              </a:rPr>
              <a:t>)</a:t>
            </a:r>
            <a:r>
              <a:rPr lang="en-CA" altLang="en-US" sz="2000" dirty="0">
                <a:latin typeface="Times New Roman" pitchFamily="18" charset="0"/>
                <a:cs typeface="Times New Roman" pitchFamily="18" charset="0"/>
              </a:rPr>
              <a:t> + </a:t>
            </a:r>
            <a:r>
              <a:rPr lang="en-CA" altLang="en-US" sz="2000" dirty="0">
                <a:solidFill>
                  <a:srgbClr val="3333CC"/>
                </a:solidFill>
                <a:latin typeface="Times New Roman" pitchFamily="18" charset="0"/>
                <a:cs typeface="Times New Roman" pitchFamily="18" charset="0"/>
              </a:rPr>
              <a:t>h(</a:t>
            </a:r>
            <a:r>
              <a:rPr lang="en-CA" altLang="en-US" sz="2000" dirty="0" err="1">
                <a:solidFill>
                  <a:srgbClr val="3333CC"/>
                </a:solidFill>
                <a:latin typeface="Times New Roman" pitchFamily="18" charset="0"/>
                <a:cs typeface="Times New Roman" pitchFamily="18" charset="0"/>
              </a:rPr>
              <a:t>Kamnik</a:t>
            </a:r>
            <a:r>
              <a:rPr lang="en-CA" altLang="en-US" sz="2000" dirty="0">
                <a:solidFill>
                  <a:srgbClr val="3333CC"/>
                </a:solidFill>
                <a:latin typeface="Times New Roman" pitchFamily="18" charset="0"/>
                <a:cs typeface="Times New Roman" pitchFamily="18" charset="0"/>
              </a:rPr>
              <a:t>, </a:t>
            </a:r>
            <a:r>
              <a:rPr lang="en-CA" altLang="en-US" sz="2000" dirty="0" err="1">
                <a:solidFill>
                  <a:srgbClr val="3333CC"/>
                </a:solidFill>
                <a:latin typeface="Times New Roman" pitchFamily="18" charset="0"/>
                <a:cs typeface="Times New Roman" pitchFamily="18" charset="0"/>
              </a:rPr>
              <a:t>Bohimj</a:t>
            </a:r>
            <a:r>
              <a:rPr lang="en-CA" altLang="en-US" sz="2000" dirty="0">
                <a:solidFill>
                  <a:srgbClr val="3333CC"/>
                </a:solidFill>
                <a:latin typeface="Times New Roman" pitchFamily="18" charset="0"/>
                <a:cs typeface="Times New Roman" pitchFamily="18" charset="0"/>
              </a:rPr>
              <a:t>)</a:t>
            </a:r>
          </a:p>
          <a:p>
            <a:pPr lvl="1" eaLnBrk="1" hangingPunct="1">
              <a:buFontTx/>
              <a:buNone/>
            </a:pPr>
            <a:r>
              <a:rPr lang="en-CA" altLang="en-US" sz="2000" dirty="0">
                <a:latin typeface="Times New Roman" pitchFamily="18" charset="0"/>
                <a:cs typeface="Times New Roman" pitchFamily="18" charset="0"/>
              </a:rPr>
              <a:t>				=  </a:t>
            </a:r>
            <a:r>
              <a:rPr lang="en-CA" altLang="en-US" sz="2000" dirty="0">
                <a:solidFill>
                  <a:srgbClr val="FF0000"/>
                </a:solidFill>
                <a:latin typeface="Times New Roman" pitchFamily="18" charset="0"/>
                <a:cs typeface="Times New Roman" pitchFamily="18" charset="0"/>
              </a:rPr>
              <a:t>0 km</a:t>
            </a:r>
            <a:r>
              <a:rPr lang="en-CA" altLang="en-US" sz="2000" dirty="0">
                <a:latin typeface="Times New Roman" pitchFamily="18" charset="0"/>
                <a:cs typeface="Times New Roman" pitchFamily="18" charset="0"/>
              </a:rPr>
              <a:t> + </a:t>
            </a:r>
            <a:r>
              <a:rPr lang="en-CA" altLang="en-US" sz="2000" dirty="0">
                <a:solidFill>
                  <a:srgbClr val="3333CC"/>
                </a:solidFill>
                <a:latin typeface="Times New Roman" pitchFamily="18" charset="0"/>
                <a:cs typeface="Times New Roman" pitchFamily="18" charset="0"/>
              </a:rPr>
              <a:t>53 km</a:t>
            </a:r>
          </a:p>
        </p:txBody>
      </p:sp>
      <p:sp>
        <p:nvSpPr>
          <p:cNvPr id="13" name="Oval 12"/>
          <p:cNvSpPr/>
          <p:nvPr/>
        </p:nvSpPr>
        <p:spPr>
          <a:xfrm>
            <a:off x="2954792" y="5093738"/>
            <a:ext cx="357187"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 name="Oval 13"/>
          <p:cNvSpPr/>
          <p:nvPr/>
        </p:nvSpPr>
        <p:spPr>
          <a:xfrm>
            <a:off x="7760153" y="5865263"/>
            <a:ext cx="357188" cy="1428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7413" name="Straight Connector 14"/>
          <p:cNvCxnSpPr>
            <a:cxnSpLocks noChangeShapeType="1"/>
            <a:endCxn id="14" idx="2"/>
          </p:cNvCxnSpPr>
          <p:nvPr/>
        </p:nvCxnSpPr>
        <p:spPr bwMode="auto">
          <a:xfrm>
            <a:off x="3321503" y="5174699"/>
            <a:ext cx="4438650" cy="762000"/>
          </a:xfrm>
          <a:prstGeom prst="line">
            <a:avLst/>
          </a:prstGeom>
          <a:noFill/>
          <a:ln w="19050" algn="ctr">
            <a:solidFill>
              <a:srgbClr val="3333CC"/>
            </a:solidFill>
            <a:round/>
            <a:headEnd/>
            <a:tailEnd/>
          </a:ln>
          <a:extLst>
            <a:ext uri="{909E8E84-426E-40DD-AFC4-6F175D3DCCD1}">
              <a14:hiddenFill xmlns:a14="http://schemas.microsoft.com/office/drawing/2010/main">
                <a:noFill/>
              </a14:hiddenFill>
            </a:ext>
          </a:extLst>
        </p:spPr>
      </p:cxnSp>
      <p:sp>
        <p:nvSpPr>
          <p:cNvPr id="17414" name="TextBox 9"/>
          <p:cNvSpPr txBox="1">
            <a:spLocks noChangeArrowheads="1"/>
          </p:cNvSpPr>
          <p:nvPr/>
        </p:nvSpPr>
        <p:spPr bwMode="auto">
          <a:xfrm rot="566893">
            <a:off x="4204153" y="5092150"/>
            <a:ext cx="78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b="1">
                <a:solidFill>
                  <a:srgbClr val="3333CC"/>
                </a:solidFill>
                <a:latin typeface="Times New Roman" pitchFamily="18" charset="0"/>
                <a:cs typeface="Times New Roman" pitchFamily="18" charset="0"/>
              </a:rPr>
              <a:t>53 km</a:t>
            </a:r>
          </a:p>
        </p:txBody>
      </p:sp>
      <p:sp>
        <p:nvSpPr>
          <p:cNvPr id="17416" name="TextBox 16"/>
          <p:cNvSpPr txBox="1">
            <a:spLocks noChangeArrowheads="1"/>
          </p:cNvSpPr>
          <p:nvPr/>
        </p:nvSpPr>
        <p:spPr bwMode="auto">
          <a:xfrm>
            <a:off x="2878592" y="5050874"/>
            <a:ext cx="498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800"/>
              <a:t>Bohimj</a:t>
            </a:r>
          </a:p>
        </p:txBody>
      </p:sp>
      <p:sp>
        <p:nvSpPr>
          <p:cNvPr id="17417" name="TextBox 17"/>
          <p:cNvSpPr txBox="1">
            <a:spLocks noChangeArrowheads="1"/>
          </p:cNvSpPr>
          <p:nvPr/>
        </p:nvSpPr>
        <p:spPr bwMode="auto">
          <a:xfrm>
            <a:off x="7669666" y="5827162"/>
            <a:ext cx="5270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800"/>
              <a:t>Kamnik</a:t>
            </a:r>
          </a:p>
        </p:txBody>
      </p:sp>
      <p:sp>
        <p:nvSpPr>
          <p:cNvPr id="2" name="Footer Placeholder 1">
            <a:extLst>
              <a:ext uri="{FF2B5EF4-FFF2-40B4-BE49-F238E27FC236}">
                <a16:creationId xmlns:a16="http://schemas.microsoft.com/office/drawing/2014/main" id="{8B188572-13DB-D750-E507-4E14B31D6AF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ECA0670-F3E5-E6E2-4799-6A48D47A8F04}"/>
              </a:ext>
            </a:extLst>
          </p:cNvPr>
          <p:cNvSpPr>
            <a:spLocks noGrp="1"/>
          </p:cNvSpPr>
          <p:nvPr>
            <p:ph type="sldNum" sz="quarter" idx="11"/>
          </p:nvPr>
        </p:nvSpPr>
        <p:spPr/>
        <p:txBody>
          <a:bodyPr/>
          <a:lstStyle/>
          <a:p>
            <a:fld id="{009375D7-070A-4959-9224-FB5E66F2B1B3}" type="slidenum">
              <a:rPr lang="en-AU" smtClean="0"/>
              <a:pPr/>
              <a:t>93</a:t>
            </a:fld>
            <a:endParaRPr lang="en-AU" dirty="0"/>
          </a:p>
        </p:txBody>
      </p:sp>
    </p:spTree>
    <p:extLst>
      <p:ext uri="{BB962C8B-B14F-4D97-AF65-F5344CB8AC3E}">
        <p14:creationId xmlns:p14="http://schemas.microsoft.com/office/powerpoint/2010/main" val="6870553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dirty="0">
                <a:cs typeface="Arial" charset="0"/>
              </a:rPr>
              <a:t>Algorithm Description</a:t>
            </a:r>
            <a:endParaRPr lang="en-CA" altLang="en-US" dirty="0">
              <a:cs typeface="Arial" charset="0"/>
            </a:endParaRPr>
          </a:p>
        </p:txBody>
      </p:sp>
      <p:sp>
        <p:nvSpPr>
          <p:cNvPr id="18435" name="Content Placeholder 2"/>
          <p:cNvSpPr>
            <a:spLocks noGrp="1"/>
          </p:cNvSpPr>
          <p:nvPr>
            <p:ph idx="1"/>
          </p:nvPr>
        </p:nvSpPr>
        <p:spPr/>
        <p:txBody>
          <a:bodyPr>
            <a:normAutofit/>
          </a:bodyPr>
          <a:lstStyle/>
          <a:p>
            <a:pPr eaLnBrk="1" hangingPunct="1">
              <a:buFont typeface="Arial" charset="0"/>
              <a:buNone/>
            </a:pPr>
            <a:r>
              <a:rPr lang="en-CA" altLang="en-US" sz="2800" dirty="0">
                <a:latin typeface="Arial" charset="0"/>
                <a:cs typeface="Arial" charset="0"/>
              </a:rPr>
              <a:t>Suppose we are finding the shortest path from vertex </a:t>
            </a:r>
            <a:r>
              <a:rPr lang="en-CA" altLang="en-US" sz="2800" i="1" dirty="0">
                <a:latin typeface="Times New Roman" pitchFamily="18" charset="0"/>
                <a:cs typeface="Arial" charset="0"/>
              </a:rPr>
              <a:t>a</a:t>
            </a:r>
            <a:r>
              <a:rPr lang="en-CA" altLang="en-US" sz="2800" dirty="0">
                <a:latin typeface="Arial" charset="0"/>
                <a:cs typeface="Arial" charset="0"/>
              </a:rPr>
              <a:t> to a vertex </a:t>
            </a:r>
            <a:r>
              <a:rPr lang="en-CA" altLang="en-US" sz="2800" i="1" dirty="0">
                <a:latin typeface="Times New Roman" pitchFamily="18" charset="0"/>
                <a:cs typeface="Arial" charset="0"/>
              </a:rPr>
              <a:t>z</a:t>
            </a:r>
          </a:p>
          <a:p>
            <a:pPr eaLnBrk="1" hangingPunct="1">
              <a:buFont typeface="Arial" charset="0"/>
              <a:buNone/>
            </a:pPr>
            <a:endParaRPr lang="en-CA" altLang="en-US" sz="2800" dirty="0">
              <a:latin typeface="Arial" charset="0"/>
              <a:cs typeface="Arial" charset="0"/>
            </a:endParaRPr>
          </a:p>
          <a:p>
            <a:pPr eaLnBrk="1" hangingPunct="1">
              <a:buFont typeface="Arial" charset="0"/>
              <a:buNone/>
            </a:pPr>
            <a:r>
              <a:rPr lang="en-CA" altLang="en-US" sz="2800" dirty="0">
                <a:latin typeface="Arial" charset="0"/>
                <a:cs typeface="Arial" charset="0"/>
              </a:rPr>
              <a:t>The A* search algorithm initially:</a:t>
            </a:r>
          </a:p>
          <a:p>
            <a:pPr lvl="1" eaLnBrk="1" hangingPunct="1"/>
            <a:r>
              <a:rPr lang="en-CA" altLang="en-US" sz="2400" dirty="0">
                <a:latin typeface="Arial" charset="0"/>
                <a:cs typeface="Arial" charset="0"/>
              </a:rPr>
              <a:t>Marks each vertex as unvisited</a:t>
            </a:r>
          </a:p>
          <a:p>
            <a:pPr lvl="1" eaLnBrk="1" hangingPunct="1"/>
            <a:r>
              <a:rPr lang="en-CA" altLang="en-US" sz="2400" dirty="0">
                <a:latin typeface="Arial" charset="0"/>
                <a:cs typeface="Arial" charset="0"/>
              </a:rPr>
              <a:t>Starts with an array containing only the initial vertex</a:t>
            </a:r>
          </a:p>
          <a:p>
            <a:pPr lvl="2" eaLnBrk="1" hangingPunct="1"/>
            <a:r>
              <a:rPr lang="en-CA" altLang="en-US" sz="2400" dirty="0">
                <a:latin typeface="Arial" charset="0"/>
                <a:cs typeface="Arial" charset="0"/>
              </a:rPr>
              <a:t>The value of any vertex v in the array is the weight w(v) which assumes we have found the a shortest path to v</a:t>
            </a:r>
          </a:p>
          <a:p>
            <a:pPr eaLnBrk="1" hangingPunct="1"/>
            <a:endParaRPr lang="en-CA" altLang="en-US" sz="2800" i="1" dirty="0">
              <a:latin typeface="Times New Roman" pitchFamily="18" charset="0"/>
              <a:cs typeface="Arial" charset="0"/>
            </a:endParaRPr>
          </a:p>
        </p:txBody>
      </p:sp>
      <p:sp>
        <p:nvSpPr>
          <p:cNvPr id="2" name="Footer Placeholder 1">
            <a:extLst>
              <a:ext uri="{FF2B5EF4-FFF2-40B4-BE49-F238E27FC236}">
                <a16:creationId xmlns:a16="http://schemas.microsoft.com/office/drawing/2014/main" id="{460A0C9D-8A95-38FE-07DF-5EF6C717C6D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D3CF26F-B12D-8238-296C-FD7CF6FAD4C1}"/>
              </a:ext>
            </a:extLst>
          </p:cNvPr>
          <p:cNvSpPr>
            <a:spLocks noGrp="1"/>
          </p:cNvSpPr>
          <p:nvPr>
            <p:ph type="sldNum" sz="quarter" idx="11"/>
          </p:nvPr>
        </p:nvSpPr>
        <p:spPr/>
        <p:txBody>
          <a:bodyPr/>
          <a:lstStyle/>
          <a:p>
            <a:fld id="{009375D7-070A-4959-9224-FB5E66F2B1B3}" type="slidenum">
              <a:rPr lang="en-AU" smtClean="0"/>
              <a:pPr/>
              <a:t>94</a:t>
            </a:fld>
            <a:endParaRPr lang="en-AU" dirty="0"/>
          </a:p>
        </p:txBody>
      </p:sp>
    </p:spTree>
    <p:extLst>
      <p:ext uri="{BB962C8B-B14F-4D97-AF65-F5344CB8AC3E}">
        <p14:creationId xmlns:p14="http://schemas.microsoft.com/office/powerpoint/2010/main" val="891159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dirty="0">
                <a:cs typeface="Arial" charset="0"/>
              </a:rPr>
              <a:t>Algorithm Description</a:t>
            </a:r>
            <a:endParaRPr lang="en-CA" altLang="en-US" dirty="0">
              <a:cs typeface="Arial" charset="0"/>
            </a:endParaRPr>
          </a:p>
        </p:txBody>
      </p:sp>
      <p:sp>
        <p:nvSpPr>
          <p:cNvPr id="19459" name="Content Placeholder 2"/>
          <p:cNvSpPr>
            <a:spLocks noGrp="1"/>
          </p:cNvSpPr>
          <p:nvPr>
            <p:ph idx="1"/>
          </p:nvPr>
        </p:nvSpPr>
        <p:spPr/>
        <p:txBody>
          <a:bodyPr>
            <a:normAutofit/>
          </a:bodyPr>
          <a:lstStyle/>
          <a:p>
            <a:pPr eaLnBrk="1" hangingPunct="1">
              <a:buFont typeface="Arial" charset="0"/>
              <a:buNone/>
            </a:pPr>
            <a:r>
              <a:rPr lang="en-CA" altLang="en-US" sz="2800" dirty="0">
                <a:latin typeface="Arial" panose="020B0604020202020204" pitchFamily="34" charset="0"/>
                <a:cs typeface="Arial" panose="020B0604020202020204" pitchFamily="34" charset="0"/>
              </a:rPr>
              <a:t>The algorithm then iterates:</a:t>
            </a:r>
          </a:p>
          <a:p>
            <a:pPr lvl="1" eaLnBrk="1" hangingPunct="1"/>
            <a:r>
              <a:rPr lang="en-CA" altLang="en-US" sz="2400" dirty="0">
                <a:latin typeface="Arial" panose="020B0604020202020204" pitchFamily="34" charset="0"/>
                <a:cs typeface="Arial" panose="020B0604020202020204" pitchFamily="34" charset="0"/>
              </a:rPr>
              <a:t>Visit the vertex </a:t>
            </a:r>
            <a:r>
              <a:rPr lang="en-CA" altLang="en-US" sz="2400" i="1" dirty="0">
                <a:latin typeface="Arial" panose="020B0604020202020204" pitchFamily="34" charset="0"/>
                <a:cs typeface="Arial" panose="020B0604020202020204" pitchFamily="34" charset="0"/>
              </a:rPr>
              <a:t>u</a:t>
            </a:r>
            <a:r>
              <a:rPr lang="en-CA" altLang="en-US" sz="2400" dirty="0">
                <a:latin typeface="Arial" panose="020B0604020202020204" pitchFamily="34" charset="0"/>
                <a:cs typeface="Arial" panose="020B0604020202020204" pitchFamily="34" charset="0"/>
              </a:rPr>
              <a:t> with the least weight</a:t>
            </a:r>
          </a:p>
          <a:p>
            <a:pPr lvl="2" eaLnBrk="1" hangingPunct="1"/>
            <a:r>
              <a:rPr lang="en-CA" altLang="en-US" sz="2000" dirty="0">
                <a:latin typeface="Arial" panose="020B0604020202020204" pitchFamily="34" charset="0"/>
                <a:cs typeface="Arial" panose="020B0604020202020204" pitchFamily="34" charset="0"/>
              </a:rPr>
              <a:t>Mark the vertex </a:t>
            </a:r>
            <a:r>
              <a:rPr lang="en-CA" altLang="en-US" sz="2000" i="1" dirty="0">
                <a:latin typeface="Arial" panose="020B0604020202020204" pitchFamily="34" charset="0"/>
                <a:cs typeface="Arial" panose="020B0604020202020204" pitchFamily="34" charset="0"/>
              </a:rPr>
              <a:t>u</a:t>
            </a:r>
            <a:r>
              <a:rPr lang="en-CA" altLang="en-US" sz="2000" dirty="0">
                <a:latin typeface="Arial" panose="020B0604020202020204" pitchFamily="34" charset="0"/>
                <a:cs typeface="Arial" panose="020B0604020202020204" pitchFamily="34" charset="0"/>
              </a:rPr>
              <a:t> of the path as visited</a:t>
            </a:r>
          </a:p>
          <a:p>
            <a:pPr lvl="1" eaLnBrk="1" hangingPunct="1"/>
            <a:r>
              <a:rPr lang="en-CA" altLang="en-US" sz="2400" dirty="0">
                <a:latin typeface="Arial" panose="020B0604020202020204" pitchFamily="34" charset="0"/>
                <a:cs typeface="Arial" panose="020B0604020202020204" pitchFamily="34" charset="0"/>
              </a:rPr>
              <a:t>Ignore all visited adjacent vertices </a:t>
            </a:r>
            <a:r>
              <a:rPr lang="en-CA" altLang="en-US" sz="2400" i="1" dirty="0">
                <a:latin typeface="Arial" panose="020B0604020202020204" pitchFamily="34" charset="0"/>
                <a:cs typeface="Arial" panose="020B0604020202020204" pitchFamily="34" charset="0"/>
              </a:rPr>
              <a:t>v</a:t>
            </a:r>
            <a:r>
              <a:rPr lang="en-CA" altLang="en-US" sz="2400" dirty="0">
                <a:latin typeface="Arial" panose="020B0604020202020204" pitchFamily="34" charset="0"/>
                <a:cs typeface="Arial" panose="020B0604020202020204" pitchFamily="34" charset="0"/>
              </a:rPr>
              <a:t> </a:t>
            </a:r>
          </a:p>
          <a:p>
            <a:pPr lvl="1" eaLnBrk="1" hangingPunct="1"/>
            <a:r>
              <a:rPr lang="en-CA" altLang="en-US" sz="2400" dirty="0">
                <a:latin typeface="Arial" panose="020B0604020202020204" pitchFamily="34" charset="0"/>
                <a:cs typeface="Arial" panose="020B0604020202020204" pitchFamily="34" charset="0"/>
              </a:rPr>
              <a:t>For each remaining unvisited adjacent vertex </a:t>
            </a:r>
            <a:r>
              <a:rPr lang="en-CA" altLang="en-US" sz="2400" i="1" dirty="0">
                <a:latin typeface="Arial" panose="020B0604020202020204" pitchFamily="34" charset="0"/>
                <a:cs typeface="Arial" panose="020B0604020202020204" pitchFamily="34" charset="0"/>
              </a:rPr>
              <a:t>v</a:t>
            </a:r>
            <a:r>
              <a:rPr lang="en-CA" altLang="en-US" sz="2400" dirty="0">
                <a:latin typeface="Arial" panose="020B0604020202020204" pitchFamily="34" charset="0"/>
                <a:cs typeface="Arial" panose="020B0604020202020204" pitchFamily="34" charset="0"/>
              </a:rPr>
              <a:t>:</a:t>
            </a:r>
          </a:p>
          <a:p>
            <a:pPr lvl="2" eaLnBrk="1" hangingPunct="1"/>
            <a:r>
              <a:rPr lang="en-CA" altLang="en-US" sz="2000" dirty="0">
                <a:latin typeface="Arial" panose="020B0604020202020204" pitchFamily="34" charset="0"/>
                <a:cs typeface="Arial" panose="020B0604020202020204" pitchFamily="34" charset="0"/>
              </a:rPr>
              <a:t>Determine if w(</a:t>
            </a:r>
            <a:r>
              <a:rPr lang="en-CA" altLang="en-US" sz="2000" i="1" dirty="0">
                <a:latin typeface="Arial" panose="020B0604020202020204" pitchFamily="34" charset="0"/>
                <a:cs typeface="Arial" panose="020B0604020202020204" pitchFamily="34" charset="0"/>
              </a:rPr>
              <a:t>v</a:t>
            </a:r>
            <a:r>
              <a:rPr lang="en-CA" altLang="en-US" sz="2000" dirty="0">
                <a:latin typeface="Arial" panose="020B0604020202020204" pitchFamily="34" charset="0"/>
                <a:cs typeface="Arial" panose="020B0604020202020204" pitchFamily="34" charset="0"/>
              </a:rPr>
              <a:t>) = d(</a:t>
            </a:r>
            <a:r>
              <a:rPr lang="en-CA" altLang="en-US" sz="2000" i="1" dirty="0">
                <a:latin typeface="Arial" panose="020B0604020202020204" pitchFamily="34" charset="0"/>
                <a:cs typeface="Arial" panose="020B0604020202020204" pitchFamily="34" charset="0"/>
              </a:rPr>
              <a:t>a</a:t>
            </a:r>
            <a:r>
              <a:rPr lang="en-CA" altLang="en-US" sz="2000" dirty="0">
                <a:latin typeface="Arial" panose="020B0604020202020204" pitchFamily="34" charset="0"/>
                <a:cs typeface="Arial" panose="020B0604020202020204" pitchFamily="34" charset="0"/>
              </a:rPr>
              <a:t>, </a:t>
            </a:r>
            <a:r>
              <a:rPr lang="en-CA" altLang="en-US" sz="2000" i="1" dirty="0">
                <a:latin typeface="Arial" panose="020B0604020202020204" pitchFamily="34" charset="0"/>
                <a:cs typeface="Arial" panose="020B0604020202020204" pitchFamily="34" charset="0"/>
              </a:rPr>
              <a:t>u</a:t>
            </a:r>
            <a:r>
              <a:rPr lang="en-CA" altLang="en-US" sz="2000" dirty="0">
                <a:latin typeface="Arial" panose="020B0604020202020204" pitchFamily="34" charset="0"/>
                <a:cs typeface="Arial" panose="020B0604020202020204" pitchFamily="34" charset="0"/>
              </a:rPr>
              <a:t>) + d(</a:t>
            </a:r>
            <a:r>
              <a:rPr lang="en-CA" altLang="en-US" sz="2000" i="1" dirty="0">
                <a:latin typeface="Arial" panose="020B0604020202020204" pitchFamily="34" charset="0"/>
                <a:cs typeface="Arial" panose="020B0604020202020204" pitchFamily="34" charset="0"/>
              </a:rPr>
              <a:t>u</a:t>
            </a:r>
            <a:r>
              <a:rPr lang="en-CA" altLang="en-US" sz="2000" dirty="0">
                <a:latin typeface="Arial" panose="020B0604020202020204" pitchFamily="34" charset="0"/>
                <a:cs typeface="Arial" panose="020B0604020202020204" pitchFamily="34" charset="0"/>
              </a:rPr>
              <a:t>, </a:t>
            </a:r>
            <a:r>
              <a:rPr lang="en-CA" altLang="en-US" sz="2000" i="1" dirty="0">
                <a:latin typeface="Arial" panose="020B0604020202020204" pitchFamily="34" charset="0"/>
                <a:cs typeface="Arial" panose="020B0604020202020204" pitchFamily="34" charset="0"/>
              </a:rPr>
              <a:t>v</a:t>
            </a:r>
            <a:r>
              <a:rPr lang="en-CA" altLang="en-US" sz="2000" dirty="0">
                <a:latin typeface="Arial" panose="020B0604020202020204" pitchFamily="34" charset="0"/>
                <a:cs typeface="Arial" panose="020B0604020202020204" pitchFamily="34" charset="0"/>
              </a:rPr>
              <a:t>) + h(</a:t>
            </a:r>
            <a:r>
              <a:rPr lang="en-CA" altLang="en-US" sz="2000" i="1" dirty="0">
                <a:latin typeface="Arial" panose="020B0604020202020204" pitchFamily="34" charset="0"/>
                <a:cs typeface="Arial" panose="020B0604020202020204" pitchFamily="34" charset="0"/>
              </a:rPr>
              <a:t>v</a:t>
            </a:r>
            <a:r>
              <a:rPr lang="en-CA" altLang="en-US" sz="2000" dirty="0">
                <a:latin typeface="Arial" panose="020B0604020202020204" pitchFamily="34" charset="0"/>
                <a:cs typeface="Arial" panose="020B0604020202020204" pitchFamily="34" charset="0"/>
              </a:rPr>
              <a:t>, </a:t>
            </a:r>
            <a:r>
              <a:rPr lang="en-CA" altLang="en-US" sz="2000" i="1" dirty="0">
                <a:latin typeface="Arial" panose="020B0604020202020204" pitchFamily="34" charset="0"/>
                <a:cs typeface="Arial" panose="020B0604020202020204" pitchFamily="34" charset="0"/>
              </a:rPr>
              <a:t>z</a:t>
            </a:r>
            <a:r>
              <a:rPr lang="en-CA" altLang="en-US" sz="2000" dirty="0">
                <a:latin typeface="Arial" panose="020B0604020202020204" pitchFamily="34" charset="0"/>
                <a:cs typeface="Arial" panose="020B0604020202020204" pitchFamily="34" charset="0"/>
              </a:rPr>
              <a:t>) is less than the current weight of </a:t>
            </a:r>
            <a:r>
              <a:rPr lang="en-CA" altLang="en-US" sz="2000" i="1" dirty="0">
                <a:latin typeface="Arial" panose="020B0604020202020204" pitchFamily="34" charset="0"/>
                <a:cs typeface="Arial" panose="020B0604020202020204" pitchFamily="34" charset="0"/>
              </a:rPr>
              <a:t>v</a:t>
            </a:r>
            <a:r>
              <a:rPr lang="en-CA" altLang="en-US" sz="2000" dirty="0">
                <a:latin typeface="Arial" panose="020B0604020202020204" pitchFamily="34" charset="0"/>
                <a:cs typeface="Arial" panose="020B0604020202020204" pitchFamily="34" charset="0"/>
              </a:rPr>
              <a:t>, and if so, update the path leading to </a:t>
            </a:r>
            <a:r>
              <a:rPr lang="en-CA" altLang="en-US" sz="2000" i="1" dirty="0">
                <a:latin typeface="Arial" panose="020B0604020202020204" pitchFamily="34" charset="0"/>
                <a:cs typeface="Arial" panose="020B0604020202020204" pitchFamily="34" charset="0"/>
              </a:rPr>
              <a:t>v</a:t>
            </a:r>
            <a:r>
              <a:rPr lang="en-CA" altLang="en-US" sz="2000" dirty="0">
                <a:latin typeface="Arial" panose="020B0604020202020204" pitchFamily="34" charset="0"/>
                <a:cs typeface="Arial" panose="020B0604020202020204" pitchFamily="34" charset="0"/>
              </a:rPr>
              <a:t> and its weight</a:t>
            </a:r>
          </a:p>
          <a:p>
            <a:pPr eaLnBrk="1" hangingPunct="1">
              <a:buFont typeface="Arial" charset="0"/>
              <a:buNone/>
            </a:pPr>
            <a:endParaRPr lang="en-CA" altLang="en-US" sz="2800" dirty="0">
              <a:solidFill>
                <a:srgbClr val="000000"/>
              </a:solidFill>
              <a:latin typeface="Arial" panose="020B0604020202020204" pitchFamily="34" charset="0"/>
              <a:cs typeface="Arial" panose="020B0604020202020204" pitchFamily="34" charset="0"/>
            </a:endParaRPr>
          </a:p>
          <a:p>
            <a:pPr eaLnBrk="1" hangingPunct="1">
              <a:buFont typeface="Arial" charset="0"/>
              <a:buNone/>
            </a:pPr>
            <a:r>
              <a:rPr lang="en-CA" altLang="en-US" sz="2800" dirty="0">
                <a:solidFill>
                  <a:srgbClr val="000000"/>
                </a:solidFill>
                <a:latin typeface="Arial" panose="020B0604020202020204" pitchFamily="34" charset="0"/>
                <a:cs typeface="Arial" panose="020B0604020202020204" pitchFamily="34" charset="0"/>
              </a:rPr>
              <a:t>Continue iterating until the destination vertex </a:t>
            </a:r>
            <a:r>
              <a:rPr lang="en-CA" altLang="en-US" sz="2800" i="1" dirty="0">
                <a:solidFill>
                  <a:srgbClr val="000000"/>
                </a:solidFill>
                <a:latin typeface="Arial" panose="020B0604020202020204" pitchFamily="34" charset="0"/>
                <a:cs typeface="Arial" panose="020B0604020202020204" pitchFamily="34" charset="0"/>
              </a:rPr>
              <a:t>z </a:t>
            </a:r>
            <a:r>
              <a:rPr lang="en-CA" altLang="en-US" sz="2800" dirty="0">
                <a:solidFill>
                  <a:srgbClr val="000000"/>
                </a:solidFill>
                <a:latin typeface="Arial" panose="020B0604020202020204" pitchFamily="34" charset="0"/>
                <a:cs typeface="Arial" panose="020B0604020202020204" pitchFamily="34" charset="0"/>
              </a:rPr>
              <a:t>is visited</a:t>
            </a:r>
          </a:p>
          <a:p>
            <a:pPr lvl="2" eaLnBrk="1" hangingPunct="1"/>
            <a:endParaRPr lang="en-CA" altLang="en-US" sz="2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50B7446-9EA5-49AB-82B3-584CE3EDC71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69265EC-B3A7-35CE-E771-899171B7249A}"/>
              </a:ext>
            </a:extLst>
          </p:cNvPr>
          <p:cNvSpPr>
            <a:spLocks noGrp="1"/>
          </p:cNvSpPr>
          <p:nvPr>
            <p:ph type="sldNum" sz="quarter" idx="11"/>
          </p:nvPr>
        </p:nvSpPr>
        <p:spPr/>
        <p:txBody>
          <a:bodyPr/>
          <a:lstStyle/>
          <a:p>
            <a:fld id="{009375D7-070A-4959-9224-FB5E66F2B1B3}" type="slidenum">
              <a:rPr lang="en-AU" smtClean="0"/>
              <a:pPr/>
              <a:t>95</a:t>
            </a:fld>
            <a:endParaRPr lang="en-AU" dirty="0"/>
          </a:p>
        </p:txBody>
      </p:sp>
    </p:spTree>
    <p:extLst>
      <p:ext uri="{BB962C8B-B14F-4D97-AF65-F5344CB8AC3E}">
        <p14:creationId xmlns:p14="http://schemas.microsoft.com/office/powerpoint/2010/main" val="4119248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solidFill>
                  <a:srgbClr val="000000"/>
                </a:solidFill>
                <a:cs typeface="Arial" charset="0"/>
              </a:rPr>
              <a:t>Comparison with Dijkstra’s Algorithm</a:t>
            </a:r>
            <a:endParaRPr lang="en-CA" altLang="en-US" dirty="0">
              <a:cs typeface="Arial" charset="0"/>
            </a:endParaRPr>
          </a:p>
        </p:txBody>
      </p:sp>
      <p:sp>
        <p:nvSpPr>
          <p:cNvPr id="24579" name="Content Placeholder 2"/>
          <p:cNvSpPr>
            <a:spLocks noGrp="1"/>
          </p:cNvSpPr>
          <p:nvPr>
            <p:ph idx="1"/>
          </p:nvPr>
        </p:nvSpPr>
        <p:spPr/>
        <p:txBody>
          <a:bodyPr>
            <a:normAutofit/>
          </a:bodyPr>
          <a:lstStyle/>
          <a:p>
            <a:pPr>
              <a:buFont typeface="Arial" charset="0"/>
              <a:buNone/>
            </a:pPr>
            <a:r>
              <a:rPr lang="en-CA" altLang="en-US" sz="2800" dirty="0">
                <a:latin typeface="Arial" charset="0"/>
                <a:cs typeface="Arial" charset="0"/>
              </a:rPr>
              <a:t>This differs from Dijkstra’s algorithm which gives weight only to the known path</a:t>
            </a:r>
          </a:p>
          <a:p>
            <a:pPr>
              <a:buFont typeface="Arial" charset="0"/>
              <a:buNone/>
            </a:pPr>
            <a:endParaRPr lang="en-CA" altLang="en-US" sz="2800" dirty="0">
              <a:latin typeface="Arial" charset="0"/>
              <a:cs typeface="Arial" charset="0"/>
            </a:endParaRPr>
          </a:p>
          <a:p>
            <a:pPr>
              <a:buFont typeface="Arial" charset="0"/>
              <a:buNone/>
            </a:pPr>
            <a:r>
              <a:rPr lang="en-CA" altLang="en-US" sz="2800" b="1" dirty="0">
                <a:latin typeface="Arial" charset="0"/>
                <a:cs typeface="Arial" charset="0"/>
              </a:rPr>
              <a:t>Difference:</a:t>
            </a:r>
          </a:p>
          <a:p>
            <a:pPr lvl="1"/>
            <a:r>
              <a:rPr lang="en-CA" altLang="en-US" sz="2400" dirty="0">
                <a:latin typeface="Arial" charset="0"/>
                <a:cs typeface="Arial" charset="0"/>
              </a:rPr>
              <a:t>Dijkstra’s algorithm radiates out from the initial vertex</a:t>
            </a:r>
          </a:p>
          <a:p>
            <a:pPr lvl="1"/>
            <a:r>
              <a:rPr lang="en-CA" altLang="en-US" sz="2400" dirty="0">
                <a:latin typeface="Arial" charset="0"/>
                <a:cs typeface="Arial" charset="0"/>
              </a:rPr>
              <a:t>The A* search algorithm directs its search towards the destination</a:t>
            </a:r>
          </a:p>
        </p:txBody>
      </p:sp>
      <p:sp>
        <p:nvSpPr>
          <p:cNvPr id="2" name="Footer Placeholder 1">
            <a:extLst>
              <a:ext uri="{FF2B5EF4-FFF2-40B4-BE49-F238E27FC236}">
                <a16:creationId xmlns:a16="http://schemas.microsoft.com/office/drawing/2014/main" id="{FE6DB0DA-F31E-85BA-2303-0E10248CB93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D3B2952-7032-F698-659B-F90239FD44F4}"/>
              </a:ext>
            </a:extLst>
          </p:cNvPr>
          <p:cNvSpPr>
            <a:spLocks noGrp="1"/>
          </p:cNvSpPr>
          <p:nvPr>
            <p:ph type="sldNum" sz="quarter" idx="11"/>
          </p:nvPr>
        </p:nvSpPr>
        <p:spPr/>
        <p:txBody>
          <a:bodyPr/>
          <a:lstStyle/>
          <a:p>
            <a:fld id="{009375D7-070A-4959-9224-FB5E66F2B1B3}" type="slidenum">
              <a:rPr lang="en-AU" smtClean="0"/>
              <a:pPr/>
              <a:t>96</a:t>
            </a:fld>
            <a:endParaRPr lang="en-AU" dirty="0"/>
          </a:p>
        </p:txBody>
      </p:sp>
    </p:spTree>
    <p:extLst>
      <p:ext uri="{BB962C8B-B14F-4D97-AF65-F5344CB8AC3E}">
        <p14:creationId xmlns:p14="http://schemas.microsoft.com/office/powerpoint/2010/main" val="2349884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C:\Users\dwharder\Desktop\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189" y="3251200"/>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itle 1"/>
          <p:cNvSpPr>
            <a:spLocks noGrp="1"/>
          </p:cNvSpPr>
          <p:nvPr>
            <p:ph type="title"/>
          </p:nvPr>
        </p:nvSpPr>
        <p:spPr/>
        <p:txBody>
          <a:bodyPr/>
          <a:lstStyle/>
          <a:p>
            <a:r>
              <a:rPr lang="en-US" altLang="en-US" dirty="0">
                <a:cs typeface="Arial" charset="0"/>
              </a:rPr>
              <a:t>Comparison with Dijkstra’s Algorithm</a:t>
            </a:r>
            <a:endParaRPr lang="en-CA" altLang="en-US" dirty="0">
              <a:cs typeface="Arial" charset="0"/>
            </a:endParaRPr>
          </a:p>
        </p:txBody>
      </p:sp>
      <p:sp>
        <p:nvSpPr>
          <p:cNvPr id="25604" name="Content Placeholder 2"/>
          <p:cNvSpPr>
            <a:spLocks noGrp="1"/>
          </p:cNvSpPr>
          <p:nvPr>
            <p:ph idx="1"/>
          </p:nvPr>
        </p:nvSpPr>
        <p:spPr/>
        <p:txBody>
          <a:bodyPr/>
          <a:lstStyle/>
          <a:p>
            <a:pPr>
              <a:buFont typeface="Arial" charset="0"/>
              <a:buNone/>
            </a:pPr>
            <a:r>
              <a:rPr lang="en-CA" altLang="en-US" dirty="0">
                <a:latin typeface="Arial" charset="0"/>
                <a:cs typeface="Arial" charset="0"/>
              </a:rPr>
              <a:t>Graphically, we can suggest the behaviour of the two algorithms as follows:</a:t>
            </a:r>
          </a:p>
          <a:p>
            <a:pPr>
              <a:buFont typeface="Arial" charset="0"/>
              <a:buNone/>
            </a:pPr>
            <a:endParaRPr lang="en-CA" altLang="en-US" dirty="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r>
              <a:rPr lang="en-CA" altLang="en-US" dirty="0">
                <a:latin typeface="Arial" charset="0"/>
                <a:cs typeface="Arial" charset="0"/>
              </a:rPr>
              <a:t>Suppose we are moving from </a:t>
            </a:r>
            <a:r>
              <a:rPr lang="en-CA" altLang="en-US" i="1" dirty="0">
                <a:latin typeface="Times New Roman" pitchFamily="18" charset="0"/>
                <a:cs typeface="Times New Roman" pitchFamily="18" charset="0"/>
              </a:rPr>
              <a:t>a</a:t>
            </a:r>
            <a:r>
              <a:rPr lang="en-CA" altLang="en-US" dirty="0">
                <a:latin typeface="Arial" charset="0"/>
                <a:cs typeface="Arial" charset="0"/>
              </a:rPr>
              <a:t> to </a:t>
            </a:r>
            <a:r>
              <a:rPr lang="en-CA" altLang="en-US" i="1" dirty="0">
                <a:latin typeface="Times New Roman" pitchFamily="18" charset="0"/>
                <a:cs typeface="Times New Roman" pitchFamily="18" charset="0"/>
              </a:rPr>
              <a:t>z</a:t>
            </a:r>
            <a:r>
              <a:rPr lang="en-CA" altLang="en-US" dirty="0">
                <a:latin typeface="Arial" charset="0"/>
                <a:cs typeface="Arial" charset="0"/>
              </a:rPr>
              <a:t>:</a:t>
            </a:r>
          </a:p>
        </p:txBody>
      </p:sp>
      <p:pic>
        <p:nvPicPr>
          <p:cNvPr id="25605" name="Picture 2" descr="C:\Users\dwharder\Desktop\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1" y="3268663"/>
            <a:ext cx="27336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2238375" y="5916614"/>
            <a:ext cx="7734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Representative search patterns for Dijkstra’s and the A* search algorithms</a:t>
            </a:r>
          </a:p>
        </p:txBody>
      </p:sp>
      <p:sp>
        <p:nvSpPr>
          <p:cNvPr id="25607" name="TextBox 6"/>
          <p:cNvSpPr txBox="1">
            <a:spLocks noChangeArrowheads="1"/>
          </p:cNvSpPr>
          <p:nvPr/>
        </p:nvSpPr>
        <p:spPr bwMode="auto">
          <a:xfrm>
            <a:off x="9017000" y="4630739"/>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sp>
        <p:nvSpPr>
          <p:cNvPr id="25608" name="TextBox 8"/>
          <p:cNvSpPr txBox="1">
            <a:spLocks noChangeArrowheads="1"/>
          </p:cNvSpPr>
          <p:nvPr/>
        </p:nvSpPr>
        <p:spPr bwMode="auto">
          <a:xfrm>
            <a:off x="7507289" y="432911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25609" name="TextBox 9"/>
          <p:cNvSpPr txBox="1">
            <a:spLocks noChangeArrowheads="1"/>
          </p:cNvSpPr>
          <p:nvPr/>
        </p:nvSpPr>
        <p:spPr bwMode="auto">
          <a:xfrm>
            <a:off x="3989389" y="4357689"/>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a</a:t>
            </a:r>
            <a:endParaRPr lang="en-CA" altLang="en-US"/>
          </a:p>
        </p:txBody>
      </p:sp>
      <p:sp>
        <p:nvSpPr>
          <p:cNvPr id="25610" name="TextBox 10"/>
          <p:cNvSpPr txBox="1">
            <a:spLocks noChangeArrowheads="1"/>
          </p:cNvSpPr>
          <p:nvPr/>
        </p:nvSpPr>
        <p:spPr bwMode="auto">
          <a:xfrm>
            <a:off x="5499100" y="4643439"/>
            <a:ext cx="27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i="1">
                <a:latin typeface="Times New Roman" pitchFamily="18" charset="0"/>
                <a:cs typeface="Times New Roman" pitchFamily="18" charset="0"/>
              </a:rPr>
              <a:t>z</a:t>
            </a:r>
            <a:endParaRPr lang="en-CA" altLang="en-US"/>
          </a:p>
        </p:txBody>
      </p:sp>
      <p:sp>
        <p:nvSpPr>
          <p:cNvPr id="2" name="Footer Placeholder 1">
            <a:extLst>
              <a:ext uri="{FF2B5EF4-FFF2-40B4-BE49-F238E27FC236}">
                <a16:creationId xmlns:a16="http://schemas.microsoft.com/office/drawing/2014/main" id="{21A53A7A-602B-E662-F337-FC9EF551994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1BFBD3D-64CE-5D2F-59F1-1CCB7A85C409}"/>
              </a:ext>
            </a:extLst>
          </p:cNvPr>
          <p:cNvSpPr>
            <a:spLocks noGrp="1"/>
          </p:cNvSpPr>
          <p:nvPr>
            <p:ph type="sldNum" sz="quarter" idx="11"/>
          </p:nvPr>
        </p:nvSpPr>
        <p:spPr/>
        <p:txBody>
          <a:bodyPr/>
          <a:lstStyle/>
          <a:p>
            <a:fld id="{009375D7-070A-4959-9224-FB5E66F2B1B3}" type="slidenum">
              <a:rPr lang="en-AU" smtClean="0"/>
              <a:pPr/>
              <a:t>97</a:t>
            </a:fld>
            <a:endParaRPr lang="en-AU" dirty="0"/>
          </a:p>
        </p:txBody>
      </p:sp>
    </p:spTree>
    <p:extLst>
      <p:ext uri="{BB962C8B-B14F-4D97-AF65-F5344CB8AC3E}">
        <p14:creationId xmlns:p14="http://schemas.microsoft.com/office/powerpoint/2010/main" val="40567705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cs typeface="Arial" charset="0"/>
              </a:rPr>
              <a:t>Optimally Guarantees?</a:t>
            </a:r>
            <a:endParaRPr lang="en-CA" altLang="en-US" dirty="0">
              <a:cs typeface="Arial" charset="0"/>
            </a:endParaRPr>
          </a:p>
        </p:txBody>
      </p:sp>
      <p:sp>
        <p:nvSpPr>
          <p:cNvPr id="26627"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The A* search algorithm will </a:t>
            </a:r>
            <a:r>
              <a:rPr lang="en-CA" altLang="en-US" b="1" dirty="0">
                <a:solidFill>
                  <a:srgbClr val="FF0000"/>
                </a:solidFill>
                <a:latin typeface="Arial" charset="0"/>
                <a:cs typeface="Arial" charset="0"/>
              </a:rPr>
              <a:t>NOT</a:t>
            </a:r>
            <a:r>
              <a:rPr lang="en-CA" altLang="en-US" dirty="0">
                <a:latin typeface="Arial" charset="0"/>
                <a:cs typeface="Arial" charset="0"/>
              </a:rPr>
              <a:t> always find the optimal path with a poor heuristic distance</a:t>
            </a:r>
          </a:p>
          <a:p>
            <a:pPr lvl="1"/>
            <a:endParaRPr lang="en-CA" altLang="en-US" sz="2000" dirty="0">
              <a:latin typeface="Arial" charset="0"/>
              <a:cs typeface="Arial" charset="0"/>
            </a:endParaRPr>
          </a:p>
          <a:p>
            <a:pPr lvl="1"/>
            <a:r>
              <a:rPr lang="en-CA" altLang="en-US" sz="2000" dirty="0">
                <a:latin typeface="Arial" charset="0"/>
                <a:cs typeface="Arial" charset="0"/>
              </a:rPr>
              <a:t>Find the shortest path from A to C:</a:t>
            </a:r>
          </a:p>
          <a:p>
            <a:pPr lvl="2"/>
            <a:r>
              <a:rPr lang="en-CA" altLang="en-US" sz="2000" b="1" dirty="0">
                <a:solidFill>
                  <a:srgbClr val="FF0000"/>
                </a:solidFill>
                <a:latin typeface="Arial" charset="0"/>
                <a:cs typeface="Arial" charset="0"/>
              </a:rPr>
              <a:t>	w(B) = 1 + 5 = 6</a:t>
            </a:r>
          </a:p>
          <a:p>
            <a:pPr lvl="2"/>
            <a:r>
              <a:rPr lang="en-CA" altLang="en-US" sz="2000" b="1" dirty="0">
                <a:solidFill>
                  <a:srgbClr val="FF0000"/>
                </a:solidFill>
                <a:latin typeface="Arial" charset="0"/>
                <a:cs typeface="Arial" charset="0"/>
              </a:rPr>
              <a:t>	w(C) = 3 + 0 = 3</a:t>
            </a:r>
          </a:p>
          <a:p>
            <a:pPr lvl="1"/>
            <a:endParaRPr lang="en-CA" altLang="en-US" sz="2000" dirty="0">
              <a:latin typeface="Arial" charset="0"/>
              <a:cs typeface="Arial" charset="0"/>
            </a:endParaRPr>
          </a:p>
          <a:p>
            <a:pPr lvl="1"/>
            <a:r>
              <a:rPr lang="en-CA" altLang="en-US" sz="2000" dirty="0">
                <a:latin typeface="Arial" charset="0"/>
                <a:cs typeface="Arial" charset="0"/>
              </a:rPr>
              <a:t>Therefore, C is visited next</a:t>
            </a:r>
            <a:br>
              <a:rPr lang="en-CA" altLang="en-US" sz="2000" dirty="0">
                <a:latin typeface="Arial" charset="0"/>
                <a:cs typeface="Arial" charset="0"/>
              </a:rPr>
            </a:br>
            <a:r>
              <a:rPr lang="en-CA" altLang="en-US" sz="2000" dirty="0">
                <a:latin typeface="Arial" charset="0"/>
                <a:cs typeface="Arial" charset="0"/>
              </a:rPr>
              <a:t>and as it is the destination, we</a:t>
            </a:r>
            <a:br>
              <a:rPr lang="en-CA" altLang="en-US" sz="2000" dirty="0">
                <a:latin typeface="Arial" charset="0"/>
                <a:cs typeface="Arial" charset="0"/>
              </a:rPr>
            </a:br>
            <a:r>
              <a:rPr lang="en-CA" altLang="en-US" sz="2000" dirty="0">
                <a:latin typeface="Arial" charset="0"/>
                <a:cs typeface="Arial" charset="0"/>
              </a:rPr>
              <a:t>are finished</a:t>
            </a:r>
          </a:p>
          <a:p>
            <a:pPr lvl="1"/>
            <a:endParaRPr lang="en-CA" altLang="en-US" sz="2000" dirty="0">
              <a:latin typeface="Arial" charset="0"/>
              <a:cs typeface="Arial" charset="0"/>
            </a:endParaRPr>
          </a:p>
        </p:txBody>
      </p:sp>
      <p:pic>
        <p:nvPicPr>
          <p:cNvPr id="26629" name="Picture 7" descr="C:\Users\dwharder\Desktop\Graphi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26" y="3143250"/>
            <a:ext cx="2944813"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E87A78E-4944-BD20-A204-541A4E89847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4386BA1-496A-52F5-95C8-38792087E549}"/>
              </a:ext>
            </a:extLst>
          </p:cNvPr>
          <p:cNvSpPr>
            <a:spLocks noGrp="1"/>
          </p:cNvSpPr>
          <p:nvPr>
            <p:ph type="sldNum" sz="quarter" idx="11"/>
          </p:nvPr>
        </p:nvSpPr>
        <p:spPr/>
        <p:txBody>
          <a:bodyPr/>
          <a:lstStyle/>
          <a:p>
            <a:fld id="{009375D7-070A-4959-9224-FB5E66F2B1B3}" type="slidenum">
              <a:rPr lang="en-AU" smtClean="0"/>
              <a:pPr/>
              <a:t>98</a:t>
            </a:fld>
            <a:endParaRPr lang="en-AU" dirty="0"/>
          </a:p>
        </p:txBody>
      </p:sp>
    </p:spTree>
    <p:extLst>
      <p:ext uri="{BB962C8B-B14F-4D97-AF65-F5344CB8AC3E}">
        <p14:creationId xmlns:p14="http://schemas.microsoft.com/office/powerpoint/2010/main" val="1737095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cs typeface="Arial" charset="0"/>
              </a:rPr>
              <a:t>Admissible Heuristics</a:t>
            </a:r>
            <a:endParaRPr lang="en-CA" altLang="en-US" sz="3200" dirty="0">
              <a:cs typeface="Arial" charset="0"/>
            </a:endParaRPr>
          </a:p>
        </p:txBody>
      </p:sp>
      <p:sp>
        <p:nvSpPr>
          <p:cNvPr id="27651"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This heuristic overestimates the actual distance from B to C.</a:t>
            </a:r>
          </a:p>
          <a:p>
            <a:pPr>
              <a:buFont typeface="Arial" charset="0"/>
              <a:buNone/>
            </a:pPr>
            <a:r>
              <a:rPr lang="en-CA" altLang="en-US" sz="2400" dirty="0">
                <a:latin typeface="Arial" charset="0"/>
                <a:cs typeface="Arial" charset="0"/>
              </a:rPr>
              <a:t>The Euclidean distance doesn’t suffer this problem:</a:t>
            </a:r>
          </a:p>
          <a:p>
            <a:pPr>
              <a:buFont typeface="Arial" charset="0"/>
              <a:buNone/>
            </a:pPr>
            <a:r>
              <a:rPr lang="en-CA" altLang="en-US" sz="2400" dirty="0">
                <a:latin typeface="Arial" charset="0"/>
                <a:cs typeface="Arial" charset="0"/>
              </a:rPr>
              <a:t>The path the crow flies is always shorter than the road the wolf runs.</a:t>
            </a:r>
          </a:p>
        </p:txBody>
      </p:sp>
      <p:pic>
        <p:nvPicPr>
          <p:cNvPr id="27652" name="Picture 7" descr="C:\Users\dwharder\Desktop\Graphi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124396"/>
            <a:ext cx="2944813"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33EC6E1-6FCB-76C1-C19F-EEB8F6032A3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7BD6FBD-D35D-72D1-CCB2-5B35BEC74727}"/>
              </a:ext>
            </a:extLst>
          </p:cNvPr>
          <p:cNvSpPr>
            <a:spLocks noGrp="1"/>
          </p:cNvSpPr>
          <p:nvPr>
            <p:ph type="sldNum" sz="quarter" idx="11"/>
          </p:nvPr>
        </p:nvSpPr>
        <p:spPr/>
        <p:txBody>
          <a:bodyPr/>
          <a:lstStyle/>
          <a:p>
            <a:fld id="{009375D7-070A-4959-9224-FB5E66F2B1B3}" type="slidenum">
              <a:rPr lang="en-AU" smtClean="0"/>
              <a:pPr/>
              <a:t>99</a:t>
            </a:fld>
            <a:endParaRPr lang="en-AU" dirty="0"/>
          </a:p>
        </p:txBody>
      </p:sp>
    </p:spTree>
    <p:extLst>
      <p:ext uri="{BB962C8B-B14F-4D97-AF65-F5344CB8AC3E}">
        <p14:creationId xmlns:p14="http://schemas.microsoft.com/office/powerpoint/2010/main" val="2755764510"/>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BC75AE98-37FA-A545-9B0D-9FAFF0DFFF4F}"/>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F1609FBF-3F0B-1F43-B464-26C0EBD994F8}"/>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1487</TotalTime>
  <Words>11175</Words>
  <Application>Microsoft Macintosh PowerPoint</Application>
  <PresentationFormat>Widescreen</PresentationFormat>
  <Paragraphs>4643</Paragraphs>
  <Slides>161</Slides>
  <Notes>96</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161</vt:i4>
      </vt:variant>
    </vt:vector>
  </HeadingPairs>
  <TitlesOfParts>
    <vt:vector size="176" baseType="lpstr">
      <vt:lpstr>Arial</vt:lpstr>
      <vt:lpstr>Calibri</vt:lpstr>
      <vt:lpstr>Cambria Math</vt:lpstr>
      <vt:lpstr>Clancy</vt:lpstr>
      <vt:lpstr>Consolas</vt:lpstr>
      <vt:lpstr>Roboto</vt:lpstr>
      <vt:lpstr>Rubik</vt:lpstr>
      <vt:lpstr>Symbol</vt:lpstr>
      <vt:lpstr>Tahoma</vt:lpstr>
      <vt:lpstr>Times New Roman</vt:lpstr>
      <vt:lpstr>Wingdings</vt:lpstr>
      <vt:lpstr>Office Theme</vt:lpstr>
      <vt:lpstr>1_Custom Design</vt:lpstr>
      <vt:lpstr>2_Custom Design</vt:lpstr>
      <vt:lpstr>Equation</vt:lpstr>
      <vt:lpstr>PowerPoint Presentation</vt:lpstr>
      <vt:lpstr>Outline</vt:lpstr>
      <vt:lpstr>Shortest Distance/Path</vt:lpstr>
      <vt:lpstr>Shortest path </vt:lpstr>
      <vt:lpstr>BFS-based shortest path</vt:lpstr>
      <vt:lpstr>Example</vt:lpstr>
      <vt:lpstr>Example</vt:lpstr>
      <vt:lpstr>Example</vt:lpstr>
      <vt:lpstr>BFS-based shortest path</vt:lpstr>
      <vt:lpstr>Dijkstra’s Algorithm</vt:lpstr>
      <vt:lpstr>Motivation</vt:lpstr>
      <vt:lpstr>Motivation</vt:lpstr>
      <vt:lpstr>Motivation</vt:lpstr>
      <vt:lpstr>Motivation</vt:lpstr>
      <vt:lpstr>Motivation</vt:lpstr>
      <vt:lpstr>Motivation</vt:lpstr>
      <vt:lpstr>Motivation</vt:lpstr>
      <vt:lpstr>Motivation</vt:lpstr>
      <vt:lpstr>Motivation</vt:lpstr>
      <vt:lpstr>Dijkstra’s algorithm</vt:lpstr>
      <vt:lpstr>Dijkstra’s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Comments on Dijkstra’s algorithm</vt:lpstr>
      <vt:lpstr>Implementation and analysis</vt:lpstr>
      <vt:lpstr>Min-heap-based optimization</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Quick Exercise</vt:lpstr>
      <vt:lpstr>Summary for Dijkstra’s algorithm </vt:lpstr>
      <vt:lpstr>A* Search</vt:lpstr>
      <vt:lpstr>Motivation: Triangle Inequality</vt:lpstr>
      <vt:lpstr>A quick view of A* search</vt:lpstr>
      <vt:lpstr>Background</vt:lpstr>
      <vt:lpstr>Idea</vt:lpstr>
      <vt:lpstr>Idea</vt:lpstr>
      <vt:lpstr>Idea</vt:lpstr>
      <vt:lpstr>Idea</vt:lpstr>
      <vt:lpstr>Idea</vt:lpstr>
      <vt:lpstr>Idea</vt:lpstr>
      <vt:lpstr>Idea</vt:lpstr>
      <vt:lpstr>Idea</vt:lpstr>
      <vt:lpstr>Idea</vt:lpstr>
      <vt:lpstr>Algorithm Description</vt:lpstr>
      <vt:lpstr>Algorithm Description</vt:lpstr>
      <vt:lpstr>Comparison with Dijkstra’s Algorithm</vt:lpstr>
      <vt:lpstr>Comparison with Dijkstra’s Algorithm</vt:lpstr>
      <vt:lpstr>Optimally Guarantees?</vt:lpstr>
      <vt:lpstr>Admissible Heuristics</vt:lpstr>
      <vt:lpstr>Admissible Heuristics</vt:lpstr>
      <vt:lpstr>Quick Exercise</vt:lpstr>
      <vt:lpstr>Quick Exercise</vt:lpstr>
      <vt:lpstr>Quick Exercise</vt:lpstr>
      <vt:lpstr>Quick Exercise</vt:lpstr>
      <vt:lpstr>Quick Exercise</vt:lpstr>
      <vt:lpstr>Quick Exercise</vt:lpstr>
      <vt:lpstr>Quick Exercise</vt:lpstr>
      <vt:lpstr>Quick Exercise</vt:lpstr>
      <vt:lpstr>Quick Exercise</vt:lpstr>
      <vt:lpstr>All-pairs Shortest Path</vt:lpstr>
      <vt:lpstr>All-pairs Shortest Path</vt:lpstr>
      <vt:lpstr>Problem</vt:lpstr>
      <vt:lpstr>Strategy</vt:lpstr>
      <vt:lpstr>Strategy</vt:lpstr>
      <vt:lpstr>Strategy</vt:lpstr>
      <vt:lpstr>Strategy</vt:lpstr>
      <vt:lpstr>Strategy</vt:lpstr>
      <vt:lpstr>The General Step</vt:lpstr>
      <vt:lpstr>The General Step</vt:lpstr>
      <vt:lpstr>The General Step</vt:lpstr>
      <vt:lpstr>The General Step</vt:lpstr>
      <vt:lpstr>The Floyd-Warshall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What Is the Shortest Path?</vt:lpstr>
      <vt:lpstr>What Is the Shortest Path?</vt:lpstr>
      <vt:lpstr>What Is the Shortest Path?</vt:lpstr>
      <vt:lpstr>What Is the Shortest Path?</vt:lpstr>
      <vt:lpstr>What Is the Shortest Path?</vt:lpstr>
      <vt:lpstr>What Is the Shortest Path?</vt:lpstr>
      <vt:lpstr>What Is the Shortest Path?</vt:lpstr>
      <vt:lpstr>Example</vt:lpstr>
      <vt:lpstr>Example</vt:lpstr>
      <vt:lpstr>Example</vt:lpstr>
      <vt:lpstr>Example</vt:lpstr>
      <vt:lpstr>Example</vt:lpstr>
      <vt:lpstr>Example</vt:lpstr>
      <vt:lpstr>Example</vt:lpstr>
      <vt:lpstr>Example</vt:lpstr>
      <vt:lpstr>Example</vt:lpstr>
      <vt:lpstr>Learning Outcome</vt:lpstr>
      <vt:lpstr>Index-based shortest distance</vt:lpstr>
      <vt:lpstr>Drawbacks of online method</vt:lpstr>
      <vt:lpstr>Index-based shortest distance</vt:lpstr>
      <vt:lpstr>What researchers are doing…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Wen</dc:creator>
  <cp:lastModifiedBy>Dong Wen</cp:lastModifiedBy>
  <cp:revision>481</cp:revision>
  <dcterms:created xsi:type="dcterms:W3CDTF">2022-05-23T06:15:00Z</dcterms:created>
  <dcterms:modified xsi:type="dcterms:W3CDTF">2022-06-19T14:31:43Z</dcterms:modified>
</cp:coreProperties>
</file>